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63" r:id="rId7"/>
    <p:sldId id="264" r:id="rId8"/>
    <p:sldId id="266" r:id="rId9"/>
    <p:sldId id="259" r:id="rId10"/>
    <p:sldId id="268" r:id="rId11"/>
    <p:sldId id="271" r:id="rId12"/>
    <p:sldId id="291" r:id="rId13"/>
    <p:sldId id="270" r:id="rId14"/>
    <p:sldId id="273" r:id="rId15"/>
    <p:sldId id="292" r:id="rId16"/>
    <p:sldId id="293" r:id="rId17"/>
    <p:sldId id="260" r:id="rId18"/>
    <p:sldId id="294" r:id="rId19"/>
    <p:sldId id="274" r:id="rId20"/>
    <p:sldId id="286" r:id="rId21"/>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2" d="100"/>
          <a:sy n="112" d="100"/>
        </p:scale>
        <p:origin x="774" y="2352"/>
      </p:cViewPr>
      <p:guideLst>
        <p:guide orient="horz" pos="1593"/>
        <p:guide pos="2880"/>
      </p:guideLst>
    </p:cSldViewPr>
  </p:slideViewPr>
  <p:notesTextViewPr>
    <p:cViewPr>
      <p:scale>
        <a:sx n="100" d="100"/>
        <a:sy n="100" d="100"/>
      </p:scale>
      <p:origin x="0" y="0"/>
    </p:cViewPr>
  </p:notesTextViewPr>
  <p:sorterViewPr>
    <p:cViewPr varScale="1">
      <p:scale>
        <a:sx n="100" d="100"/>
        <a:sy n="100" d="100"/>
      </p:scale>
      <p:origin x="0" y="0"/>
    </p:cViewPr>
  </p:sorterViewPr>
  <p:notesViewPr>
    <p:cSldViewPr>
      <p:cViewPr varScale="1">
        <p:scale>
          <a:sx n="53" d="100"/>
          <a:sy n="53" d="100"/>
        </p:scale>
        <p:origin x="-2904" y="-102"/>
      </p:cViewPr>
      <p:guideLst>
        <p:guide orient="horz" pos="2832"/>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13.png>
</file>

<file path=ppt/media/image14.jpeg>
</file>

<file path=ppt/media/image15.pn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CD932D3-BA42-4CDE-840A-F5CCB25FD8B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56451A5-28D3-4BDB-8CE3-7044B00C8A2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a:t>1111</a:t>
            </a:r>
            <a:endParaRPr lang="zh-CN" altLang="en-US" dirty="0"/>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656451A5-28D3-4BDB-8CE3-7044B00C8A2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6" name="矩形 5"/>
          <p:cNvSpPr/>
          <p:nvPr userDrawn="1"/>
        </p:nvSpPr>
        <p:spPr>
          <a:xfrm>
            <a:off x="0" y="0"/>
            <a:ext cx="9144000" cy="51435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file:///E:\&#32032;&#26448;&#35774;&#35745;&#20013;&#24515;\&#35745;&#21010;&#21046;&#20316;\10.10\James%20Last%20-%20The%20Sandpiper.mp3" TargetMode="External"/><Relationship Id="rId2" Type="http://schemas.openxmlformats.org/officeDocument/2006/relationships/audio" Target="file:///E:\&#32032;&#26448;&#35774;&#35745;&#20013;&#24515;\&#35745;&#21010;&#21046;&#20316;\10.10\James%20Last%20-%20The%20Sandpiper.mp3" TargetMode="Externa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12.png"/><Relationship Id="rId1" Type="http://schemas.openxmlformats.org/officeDocument/2006/relationships/image" Target="../media/image11.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11.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14.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诚信.jpg"/>
          <p:cNvPicPr>
            <a:picLocks noChangeAspect="1"/>
          </p:cNvPicPr>
          <p:nvPr/>
        </p:nvPicPr>
        <p:blipFill>
          <a:blip r:embed="rId1" cstate="print"/>
          <a:srcRect b="13600"/>
          <a:stretch>
            <a:fillRect/>
          </a:stretch>
        </p:blipFill>
        <p:spPr>
          <a:xfrm>
            <a:off x="0" y="0"/>
            <a:ext cx="9143999" cy="4443958"/>
          </a:xfrm>
          <a:prstGeom prst="rect">
            <a:avLst/>
          </a:prstGeom>
        </p:spPr>
      </p:pic>
      <p:sp>
        <p:nvSpPr>
          <p:cNvPr id="8" name="矩形 7"/>
          <p:cNvSpPr/>
          <p:nvPr/>
        </p:nvSpPr>
        <p:spPr>
          <a:xfrm>
            <a:off x="2915816" y="1275606"/>
            <a:ext cx="6228184" cy="1872208"/>
          </a:xfrm>
          <a:prstGeom prst="rect">
            <a:avLst/>
          </a:prstGeom>
          <a:gradFill flip="none" rotWithShape="1">
            <a:gsLst>
              <a:gs pos="20000">
                <a:schemeClr val="bg1"/>
              </a:gs>
              <a:gs pos="95000">
                <a:schemeClr val="bg1">
                  <a:alpha val="4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3419872" y="1863864"/>
            <a:ext cx="5328592" cy="743585"/>
          </a:xfrm>
          <a:prstGeom prst="rect">
            <a:avLst/>
          </a:prstGeom>
          <a:noFill/>
        </p:spPr>
        <p:txBody>
          <a:bodyPr wrap="square" rtlCol="0">
            <a:spAutoFit/>
          </a:bodyPr>
          <a:lstStyle/>
          <a:p>
            <a:r>
              <a:rPr lang="zh-CN" altLang="en-US" sz="4000" b="1" dirty="0">
                <a:solidFill>
                  <a:sysClr val="windowText" lastClr="000000"/>
                </a:solidFill>
                <a:latin typeface="微软雅黑" panose="020B0503020204020204" pitchFamily="34" charset="-122"/>
                <a:ea typeface="微软雅黑" panose="020B0503020204020204" pitchFamily="34" charset="-122"/>
              </a:rPr>
              <a:t>亨通之旅公司简介</a:t>
            </a:r>
            <a:endParaRPr lang="zh-CN" altLang="en-US" sz="4000" b="1" dirty="0">
              <a:solidFill>
                <a:sysClr val="windowText" lastClr="000000"/>
              </a:solidFill>
              <a:latin typeface="微软雅黑" panose="020B0503020204020204" pitchFamily="34" charset="-122"/>
              <a:ea typeface="微软雅黑" panose="020B0503020204020204" pitchFamily="34" charset="-122"/>
            </a:endParaRPr>
          </a:p>
        </p:txBody>
      </p:sp>
      <p:sp>
        <p:nvSpPr>
          <p:cNvPr id="5" name="矩形 4"/>
          <p:cNvSpPr/>
          <p:nvPr/>
        </p:nvSpPr>
        <p:spPr>
          <a:xfrm>
            <a:off x="0" y="4495800"/>
            <a:ext cx="9144000" cy="647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0" y="4443958"/>
            <a:ext cx="9144000" cy="5147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James Last - The Sandpiper.mp3">
            <a:hlinkClick r:id="" action="ppaction://media"/>
          </p:cNvPr>
          <p:cNvPicPr>
            <a:picLocks noRot="1" noChangeAspect="1"/>
          </p:cNvPicPr>
          <p:nvPr>
            <a:audioFile r:link="rId2"/>
            <p:extLst>
              <p:ext uri="{DAA4B4D4-6D71-4841-9C94-3DE7FCFB9230}">
                <p14:media xmlns:p14="http://schemas.microsoft.com/office/powerpoint/2010/main" r:link="rId3"/>
              </p:ext>
            </p:extLst>
          </p:nvPr>
        </p:nvPicPr>
        <p:blipFill>
          <a:blip r:embed="rId4" cstate="print"/>
          <a:stretch>
            <a:fillRect/>
          </a:stretch>
        </p:blipFill>
        <p:spPr>
          <a:xfrm>
            <a:off x="-304800" y="4838700"/>
            <a:ext cx="304800" cy="304800"/>
          </a:xfrm>
          <a:prstGeom prst="rect">
            <a:avLst/>
          </a:prstGeom>
        </p:spPr>
      </p:pic>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2"/>
                                        </p:tgtEl>
                                      </p:cBhvr>
                                    </p:cmd>
                                  </p:childTnLst>
                                </p:cTn>
                              </p:par>
                              <p:par>
                                <p:cTn id="7" presetID="22" presetClass="entr" presetSubtype="8" fill="hold" grpId="0" nodeType="withEffect">
                                  <p:stCondLst>
                                    <p:cond delay="1000"/>
                                  </p:stCondLst>
                                  <p:childTnLst>
                                    <p:set>
                                      <p:cBhvr>
                                        <p:cTn id="8" dur="1" fill="hold">
                                          <p:stCondLst>
                                            <p:cond delay="0"/>
                                          </p:stCondLst>
                                        </p:cTn>
                                        <p:tgtEl>
                                          <p:spTgt spid="6"/>
                                        </p:tgtEl>
                                        <p:attrNameLst>
                                          <p:attrName>style.visibility</p:attrName>
                                        </p:attrNameLst>
                                      </p:cBhvr>
                                      <p:to>
                                        <p:strVal val="visible"/>
                                      </p:to>
                                    </p:set>
                                    <p:animEffect transition="in" filter="wipe(left)">
                                      <p:cBhvr>
                                        <p:cTn id="9" dur="1000"/>
                                        <p:tgtEl>
                                          <p:spTgt spid="6"/>
                                        </p:tgtEl>
                                      </p:cBhvr>
                                    </p:animEffect>
                                  </p:childTnLst>
                                </p:cTn>
                              </p:par>
                              <p:par>
                                <p:cTn id="10" presetID="22" presetClass="entr" presetSubtype="2" fill="hold" nodeType="withEffect">
                                  <p:stCondLst>
                                    <p:cond delay="1000"/>
                                  </p:stCondLst>
                                  <p:childTnLst>
                                    <p:set>
                                      <p:cBhvr>
                                        <p:cTn id="11" dur="1" fill="hold">
                                          <p:stCondLst>
                                            <p:cond delay="0"/>
                                          </p:stCondLst>
                                        </p:cTn>
                                        <p:tgtEl>
                                          <p:spTgt spid="2"/>
                                        </p:tgtEl>
                                        <p:attrNameLst>
                                          <p:attrName>style.visibility</p:attrName>
                                        </p:attrNameLst>
                                      </p:cBhvr>
                                      <p:to>
                                        <p:strVal val="visible"/>
                                      </p:to>
                                    </p:set>
                                    <p:animEffect transition="in" filter="wipe(right)">
                                      <p:cBhvr>
                                        <p:cTn id="12" dur="1000"/>
                                        <p:tgtEl>
                                          <p:spTgt spid="2"/>
                                        </p:tgtEl>
                                      </p:cBhvr>
                                    </p:animEffect>
                                  </p:childTnLst>
                                </p:cTn>
                              </p:par>
                            </p:childTnLst>
                          </p:cTn>
                        </p:par>
                        <p:par>
                          <p:cTn id="13" fill="hold">
                            <p:stCondLst>
                              <p:cond delay="0"/>
                            </p:stCondLst>
                            <p:childTnLst>
                              <p:par>
                                <p:cTn id="14" presetID="22" presetClass="entr" presetSubtype="2"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right)">
                                      <p:cBhvr>
                                        <p:cTn id="16" dur="1000"/>
                                        <p:tgtEl>
                                          <p:spTgt spid="8"/>
                                        </p:tgtEl>
                                      </p:cBhvr>
                                    </p:animEffect>
                                  </p:childTnLst>
                                </p:cTn>
                              </p:par>
                            </p:childTnLst>
                          </p:cTn>
                        </p:par>
                        <p:par>
                          <p:cTn id="17" fill="hold">
                            <p:stCondLst>
                              <p:cond delay="1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7"/>
                                        </p:tgtEl>
                                        <p:attrNameLst>
                                          <p:attrName>ppt_y</p:attrName>
                                        </p:attrNameLst>
                                      </p:cBhvr>
                                      <p:tavLst>
                                        <p:tav tm="0">
                                          <p:val>
                                            <p:strVal val="#ppt_y"/>
                                          </p:val>
                                        </p:tav>
                                        <p:tav tm="100000">
                                          <p:val>
                                            <p:strVal val="#ppt_y"/>
                                          </p:val>
                                        </p:tav>
                                      </p:tavLst>
                                    </p:anim>
                                    <p:anim calcmode="lin" valueType="num">
                                      <p:cBhvr>
                                        <p:cTn id="22"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numSld="50" showWhenStopped="0">
                <p:cTn id="25" repeatCount="3000" fill="hold" display="0">
                  <p:stCondLst>
                    <p:cond delay="indefinite"/>
                  </p:stCondLst>
                  <p:endCondLst>
                    <p:cond evt="onPrev" delay="0">
                      <p:tgtEl>
                        <p:sldTgt/>
                      </p:tgtEl>
                    </p:cond>
                    <p:cond evt="onStopAudio" delay="0">
                      <p:tgtEl>
                        <p:sldTgt/>
                      </p:tgtEl>
                    </p:cond>
                  </p:endCondLst>
                </p:cTn>
                <p:tgtEl>
                  <p:spTgt spid="12"/>
                </p:tgtEl>
              </p:cMediaNode>
            </p:audio>
          </p:childTnLst>
        </p:cTn>
      </p:par>
    </p:tnLst>
    <p:bldLst>
      <p:bldP spid="8" grpId="0" animBg="1"/>
      <p:bldP spid="7" grpId="0"/>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16" y="51470"/>
            <a:ext cx="432048" cy="441292"/>
            <a:chOff x="7740352" y="-29830"/>
            <a:chExt cx="432048"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40352"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650" y="443230"/>
            <a:ext cx="2715260" cy="417830"/>
          </a:xfrm>
          <a:prstGeom prst="rect">
            <a:avLst/>
          </a:prstGeom>
          <a:noFill/>
          <a:ln w="9525">
            <a:noFill/>
            <a:miter lim="800000"/>
          </a:ln>
        </p:spPr>
        <p:txBody>
          <a:bodyPr wrap="square">
            <a:spAutoFit/>
          </a:bodyPr>
          <a:lstStyle/>
          <a:p>
            <a:pPr lvl="0">
              <a:defRPr/>
            </a:pPr>
            <a:r>
              <a:rPr lang="zh-CN" altLang="en-US" sz="2000" b="1" kern="0" dirty="0">
                <a:latin typeface="微软雅黑" panose="020B0503020204020204" pitchFamily="34" charset="-122"/>
                <a:ea typeface="微软雅黑" panose="020B0503020204020204" pitchFamily="34" charset="-122"/>
              </a:rPr>
              <a:t>二、公司服务及承诺</a:t>
            </a:r>
            <a:endParaRPr lang="zh-CN" altLang="en-US" sz="20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10" name="组合 9"/>
          <p:cNvGrpSpPr/>
          <p:nvPr/>
        </p:nvGrpSpPr>
        <p:grpSpPr>
          <a:xfrm>
            <a:off x="3152953" y="1452622"/>
            <a:ext cx="2574227" cy="2574070"/>
            <a:chOff x="3152953" y="1452622"/>
            <a:chExt cx="2574227" cy="2574070"/>
          </a:xfrm>
        </p:grpSpPr>
        <p:sp>
          <p:nvSpPr>
            <p:cNvPr id="11" name="箭头1"/>
            <p:cNvSpPr>
              <a:spLocks noChangeAspect="1"/>
            </p:cNvSpPr>
            <p:nvPr/>
          </p:nvSpPr>
          <p:spPr bwMode="auto">
            <a:xfrm>
              <a:off x="4461068" y="1452622"/>
              <a:ext cx="1266112" cy="1458040"/>
            </a:xfrm>
            <a:custGeom>
              <a:avLst/>
              <a:gdLst>
                <a:gd name="T0" fmla="*/ 35 w 1260"/>
                <a:gd name="T1" fmla="*/ 1 h 1451"/>
                <a:gd name="T2" fmla="*/ 100 w 1260"/>
                <a:gd name="T3" fmla="*/ 6 h 1451"/>
                <a:gd name="T4" fmla="*/ 162 w 1260"/>
                <a:gd name="T5" fmla="*/ 13 h 1451"/>
                <a:gd name="T6" fmla="*/ 225 w 1260"/>
                <a:gd name="T7" fmla="*/ 23 h 1451"/>
                <a:gd name="T8" fmla="*/ 285 w 1260"/>
                <a:gd name="T9" fmla="*/ 37 h 1451"/>
                <a:gd name="T10" fmla="*/ 345 w 1260"/>
                <a:gd name="T11" fmla="*/ 53 h 1451"/>
                <a:gd name="T12" fmla="*/ 404 w 1260"/>
                <a:gd name="T13" fmla="*/ 72 h 1451"/>
                <a:gd name="T14" fmla="*/ 461 w 1260"/>
                <a:gd name="T15" fmla="*/ 94 h 1451"/>
                <a:gd name="T16" fmla="*/ 517 w 1260"/>
                <a:gd name="T17" fmla="*/ 119 h 1451"/>
                <a:gd name="T18" fmla="*/ 572 w 1260"/>
                <a:gd name="T19" fmla="*/ 145 h 1451"/>
                <a:gd name="T20" fmla="*/ 625 w 1260"/>
                <a:gd name="T21" fmla="*/ 175 h 1451"/>
                <a:gd name="T22" fmla="*/ 676 w 1260"/>
                <a:gd name="T23" fmla="*/ 206 h 1451"/>
                <a:gd name="T24" fmla="*/ 726 w 1260"/>
                <a:gd name="T25" fmla="*/ 240 h 1451"/>
                <a:gd name="T26" fmla="*/ 774 w 1260"/>
                <a:gd name="T27" fmla="*/ 277 h 1451"/>
                <a:gd name="T28" fmla="*/ 820 w 1260"/>
                <a:gd name="T29" fmla="*/ 316 h 1451"/>
                <a:gd name="T30" fmla="*/ 866 w 1260"/>
                <a:gd name="T31" fmla="*/ 356 h 1451"/>
                <a:gd name="T32" fmla="*/ 908 w 1260"/>
                <a:gd name="T33" fmla="*/ 398 h 1451"/>
                <a:gd name="T34" fmla="*/ 948 w 1260"/>
                <a:gd name="T35" fmla="*/ 444 h 1451"/>
                <a:gd name="T36" fmla="*/ 986 w 1260"/>
                <a:gd name="T37" fmla="*/ 490 h 1451"/>
                <a:gd name="T38" fmla="*/ 1023 w 1260"/>
                <a:gd name="T39" fmla="*/ 538 h 1451"/>
                <a:gd name="T40" fmla="*/ 1057 w 1260"/>
                <a:gd name="T41" fmla="*/ 589 h 1451"/>
                <a:gd name="T42" fmla="*/ 1088 w 1260"/>
                <a:gd name="T43" fmla="*/ 640 h 1451"/>
                <a:gd name="T44" fmla="*/ 1117 w 1260"/>
                <a:gd name="T45" fmla="*/ 693 h 1451"/>
                <a:gd name="T46" fmla="*/ 1144 w 1260"/>
                <a:gd name="T47" fmla="*/ 748 h 1451"/>
                <a:gd name="T48" fmla="*/ 1168 w 1260"/>
                <a:gd name="T49" fmla="*/ 804 h 1451"/>
                <a:gd name="T50" fmla="*/ 1190 w 1260"/>
                <a:gd name="T51" fmla="*/ 861 h 1451"/>
                <a:gd name="T52" fmla="*/ 1209 w 1260"/>
                <a:gd name="T53" fmla="*/ 921 h 1451"/>
                <a:gd name="T54" fmla="*/ 1224 w 1260"/>
                <a:gd name="T55" fmla="*/ 980 h 1451"/>
                <a:gd name="T56" fmla="*/ 1237 w 1260"/>
                <a:gd name="T57" fmla="*/ 1042 h 1451"/>
                <a:gd name="T58" fmla="*/ 1248 w 1260"/>
                <a:gd name="T59" fmla="*/ 1104 h 1451"/>
                <a:gd name="T60" fmla="*/ 1255 w 1260"/>
                <a:gd name="T61" fmla="*/ 1166 h 1451"/>
                <a:gd name="T62" fmla="*/ 1259 w 1260"/>
                <a:gd name="T63" fmla="*/ 1231 h 1451"/>
                <a:gd name="T64" fmla="*/ 921 w 1260"/>
                <a:gd name="T65" fmla="*/ 1451 h 1451"/>
                <a:gd name="T66" fmla="*/ 622 w 1260"/>
                <a:gd name="T67" fmla="*/ 1231 h 1451"/>
                <a:gd name="T68" fmla="*/ 616 w 1260"/>
                <a:gd name="T69" fmla="*/ 1184 h 1451"/>
                <a:gd name="T70" fmla="*/ 608 w 1260"/>
                <a:gd name="T71" fmla="*/ 1139 h 1451"/>
                <a:gd name="T72" fmla="*/ 597 w 1260"/>
                <a:gd name="T73" fmla="*/ 1096 h 1451"/>
                <a:gd name="T74" fmla="*/ 588 w 1260"/>
                <a:gd name="T75" fmla="*/ 1067 h 1451"/>
                <a:gd name="T76" fmla="*/ 572 w 1260"/>
                <a:gd name="T77" fmla="*/ 1025 h 1451"/>
                <a:gd name="T78" fmla="*/ 559 w 1260"/>
                <a:gd name="T79" fmla="*/ 998 h 1451"/>
                <a:gd name="T80" fmla="*/ 539 w 1260"/>
                <a:gd name="T81" fmla="*/ 959 h 1451"/>
                <a:gd name="T82" fmla="*/ 523 w 1260"/>
                <a:gd name="T83" fmla="*/ 934 h 1451"/>
                <a:gd name="T84" fmla="*/ 498 w 1260"/>
                <a:gd name="T85" fmla="*/ 898 h 1451"/>
                <a:gd name="T86" fmla="*/ 480 w 1260"/>
                <a:gd name="T87" fmla="*/ 874 h 1451"/>
                <a:gd name="T88" fmla="*/ 461 w 1260"/>
                <a:gd name="T89" fmla="*/ 852 h 1451"/>
                <a:gd name="T90" fmla="*/ 431 w 1260"/>
                <a:gd name="T91" fmla="*/ 821 h 1451"/>
                <a:gd name="T92" fmla="*/ 399 w 1260"/>
                <a:gd name="T93" fmla="*/ 791 h 1451"/>
                <a:gd name="T94" fmla="*/ 375 w 1260"/>
                <a:gd name="T95" fmla="*/ 773 h 1451"/>
                <a:gd name="T96" fmla="*/ 352 w 1260"/>
                <a:gd name="T97" fmla="*/ 755 h 1451"/>
                <a:gd name="T98" fmla="*/ 328 w 1260"/>
                <a:gd name="T99" fmla="*/ 739 h 1451"/>
                <a:gd name="T100" fmla="*/ 290 w 1260"/>
                <a:gd name="T101" fmla="*/ 716 h 1451"/>
                <a:gd name="T102" fmla="*/ 264 w 1260"/>
                <a:gd name="T103" fmla="*/ 702 h 1451"/>
                <a:gd name="T104" fmla="*/ 223 w 1260"/>
                <a:gd name="T105" fmla="*/ 684 h 1451"/>
                <a:gd name="T106" fmla="*/ 181 w 1260"/>
                <a:gd name="T107" fmla="*/ 669 h 1451"/>
                <a:gd name="T108" fmla="*/ 137 w 1260"/>
                <a:gd name="T109" fmla="*/ 656 h 1451"/>
                <a:gd name="T110" fmla="*/ 108 w 1260"/>
                <a:gd name="T111" fmla="*/ 649 h 1451"/>
                <a:gd name="T112" fmla="*/ 63 w 1260"/>
                <a:gd name="T113" fmla="*/ 642 h 1451"/>
                <a:gd name="T114" fmla="*/ 31 w 1260"/>
                <a:gd name="T115" fmla="*/ 639 h 1451"/>
                <a:gd name="T116" fmla="*/ 0 w 1260"/>
                <a:gd name="T117" fmla="*/ 637 h 1451"/>
                <a:gd name="T118" fmla="*/ 3 w 1260"/>
                <a:gd name="T119" fmla="*/ 0 h 1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60" h="1451">
                  <a:moveTo>
                    <a:pt x="3" y="0"/>
                  </a:moveTo>
                  <a:lnTo>
                    <a:pt x="35" y="1"/>
                  </a:lnTo>
                  <a:lnTo>
                    <a:pt x="68" y="3"/>
                  </a:lnTo>
                  <a:lnTo>
                    <a:pt x="100" y="6"/>
                  </a:lnTo>
                  <a:lnTo>
                    <a:pt x="131" y="9"/>
                  </a:lnTo>
                  <a:lnTo>
                    <a:pt x="162" y="13"/>
                  </a:lnTo>
                  <a:lnTo>
                    <a:pt x="193" y="18"/>
                  </a:lnTo>
                  <a:lnTo>
                    <a:pt x="225" y="23"/>
                  </a:lnTo>
                  <a:lnTo>
                    <a:pt x="255" y="30"/>
                  </a:lnTo>
                  <a:lnTo>
                    <a:pt x="285" y="37"/>
                  </a:lnTo>
                  <a:lnTo>
                    <a:pt x="315" y="44"/>
                  </a:lnTo>
                  <a:lnTo>
                    <a:pt x="345" y="53"/>
                  </a:lnTo>
                  <a:lnTo>
                    <a:pt x="374" y="62"/>
                  </a:lnTo>
                  <a:lnTo>
                    <a:pt x="404" y="72"/>
                  </a:lnTo>
                  <a:lnTo>
                    <a:pt x="433" y="83"/>
                  </a:lnTo>
                  <a:lnTo>
                    <a:pt x="461" y="94"/>
                  </a:lnTo>
                  <a:lnTo>
                    <a:pt x="489" y="106"/>
                  </a:lnTo>
                  <a:lnTo>
                    <a:pt x="517" y="119"/>
                  </a:lnTo>
                  <a:lnTo>
                    <a:pt x="545" y="132"/>
                  </a:lnTo>
                  <a:lnTo>
                    <a:pt x="572" y="145"/>
                  </a:lnTo>
                  <a:lnTo>
                    <a:pt x="599" y="160"/>
                  </a:lnTo>
                  <a:lnTo>
                    <a:pt x="625" y="175"/>
                  </a:lnTo>
                  <a:lnTo>
                    <a:pt x="651" y="190"/>
                  </a:lnTo>
                  <a:lnTo>
                    <a:pt x="676" y="206"/>
                  </a:lnTo>
                  <a:lnTo>
                    <a:pt x="702" y="223"/>
                  </a:lnTo>
                  <a:lnTo>
                    <a:pt x="726" y="240"/>
                  </a:lnTo>
                  <a:lnTo>
                    <a:pt x="751" y="259"/>
                  </a:lnTo>
                  <a:lnTo>
                    <a:pt x="774" y="277"/>
                  </a:lnTo>
                  <a:lnTo>
                    <a:pt x="798" y="296"/>
                  </a:lnTo>
                  <a:lnTo>
                    <a:pt x="820" y="316"/>
                  </a:lnTo>
                  <a:lnTo>
                    <a:pt x="843" y="336"/>
                  </a:lnTo>
                  <a:lnTo>
                    <a:pt x="866" y="356"/>
                  </a:lnTo>
                  <a:lnTo>
                    <a:pt x="887" y="377"/>
                  </a:lnTo>
                  <a:lnTo>
                    <a:pt x="908" y="398"/>
                  </a:lnTo>
                  <a:lnTo>
                    <a:pt x="928" y="421"/>
                  </a:lnTo>
                  <a:lnTo>
                    <a:pt x="948" y="444"/>
                  </a:lnTo>
                  <a:lnTo>
                    <a:pt x="967" y="467"/>
                  </a:lnTo>
                  <a:lnTo>
                    <a:pt x="986" y="490"/>
                  </a:lnTo>
                  <a:lnTo>
                    <a:pt x="1004" y="514"/>
                  </a:lnTo>
                  <a:lnTo>
                    <a:pt x="1023" y="538"/>
                  </a:lnTo>
                  <a:lnTo>
                    <a:pt x="1040" y="564"/>
                  </a:lnTo>
                  <a:lnTo>
                    <a:pt x="1057" y="589"/>
                  </a:lnTo>
                  <a:lnTo>
                    <a:pt x="1073" y="614"/>
                  </a:lnTo>
                  <a:lnTo>
                    <a:pt x="1088" y="640"/>
                  </a:lnTo>
                  <a:lnTo>
                    <a:pt x="1103" y="666"/>
                  </a:lnTo>
                  <a:lnTo>
                    <a:pt x="1117" y="693"/>
                  </a:lnTo>
                  <a:lnTo>
                    <a:pt x="1131" y="720"/>
                  </a:lnTo>
                  <a:lnTo>
                    <a:pt x="1144" y="748"/>
                  </a:lnTo>
                  <a:lnTo>
                    <a:pt x="1156" y="776"/>
                  </a:lnTo>
                  <a:lnTo>
                    <a:pt x="1168" y="804"/>
                  </a:lnTo>
                  <a:lnTo>
                    <a:pt x="1180" y="833"/>
                  </a:lnTo>
                  <a:lnTo>
                    <a:pt x="1190" y="861"/>
                  </a:lnTo>
                  <a:lnTo>
                    <a:pt x="1200" y="891"/>
                  </a:lnTo>
                  <a:lnTo>
                    <a:pt x="1209" y="921"/>
                  </a:lnTo>
                  <a:lnTo>
                    <a:pt x="1217" y="950"/>
                  </a:lnTo>
                  <a:lnTo>
                    <a:pt x="1224" y="980"/>
                  </a:lnTo>
                  <a:lnTo>
                    <a:pt x="1231" y="1010"/>
                  </a:lnTo>
                  <a:lnTo>
                    <a:pt x="1237" y="1042"/>
                  </a:lnTo>
                  <a:lnTo>
                    <a:pt x="1243" y="1073"/>
                  </a:lnTo>
                  <a:lnTo>
                    <a:pt x="1248" y="1104"/>
                  </a:lnTo>
                  <a:lnTo>
                    <a:pt x="1252" y="1135"/>
                  </a:lnTo>
                  <a:lnTo>
                    <a:pt x="1255" y="1166"/>
                  </a:lnTo>
                  <a:lnTo>
                    <a:pt x="1257" y="1198"/>
                  </a:lnTo>
                  <a:lnTo>
                    <a:pt x="1259" y="1231"/>
                  </a:lnTo>
                  <a:lnTo>
                    <a:pt x="1260" y="1263"/>
                  </a:lnTo>
                  <a:lnTo>
                    <a:pt x="921" y="1451"/>
                  </a:lnTo>
                  <a:lnTo>
                    <a:pt x="622" y="1246"/>
                  </a:lnTo>
                  <a:lnTo>
                    <a:pt x="622" y="1231"/>
                  </a:lnTo>
                  <a:lnTo>
                    <a:pt x="620" y="1215"/>
                  </a:lnTo>
                  <a:lnTo>
                    <a:pt x="616" y="1184"/>
                  </a:lnTo>
                  <a:lnTo>
                    <a:pt x="611" y="1154"/>
                  </a:lnTo>
                  <a:lnTo>
                    <a:pt x="608" y="1139"/>
                  </a:lnTo>
                  <a:lnTo>
                    <a:pt x="605" y="1125"/>
                  </a:lnTo>
                  <a:lnTo>
                    <a:pt x="597" y="1096"/>
                  </a:lnTo>
                  <a:lnTo>
                    <a:pt x="593" y="1082"/>
                  </a:lnTo>
                  <a:lnTo>
                    <a:pt x="588" y="1067"/>
                  </a:lnTo>
                  <a:lnTo>
                    <a:pt x="577" y="1039"/>
                  </a:lnTo>
                  <a:lnTo>
                    <a:pt x="572" y="1025"/>
                  </a:lnTo>
                  <a:lnTo>
                    <a:pt x="566" y="1012"/>
                  </a:lnTo>
                  <a:lnTo>
                    <a:pt x="559" y="998"/>
                  </a:lnTo>
                  <a:lnTo>
                    <a:pt x="553" y="985"/>
                  </a:lnTo>
                  <a:lnTo>
                    <a:pt x="539" y="959"/>
                  </a:lnTo>
                  <a:lnTo>
                    <a:pt x="530" y="947"/>
                  </a:lnTo>
                  <a:lnTo>
                    <a:pt x="523" y="934"/>
                  </a:lnTo>
                  <a:lnTo>
                    <a:pt x="506" y="910"/>
                  </a:lnTo>
                  <a:lnTo>
                    <a:pt x="498" y="898"/>
                  </a:lnTo>
                  <a:lnTo>
                    <a:pt x="489" y="887"/>
                  </a:lnTo>
                  <a:lnTo>
                    <a:pt x="480" y="874"/>
                  </a:lnTo>
                  <a:lnTo>
                    <a:pt x="471" y="863"/>
                  </a:lnTo>
                  <a:lnTo>
                    <a:pt x="461" y="852"/>
                  </a:lnTo>
                  <a:lnTo>
                    <a:pt x="451" y="841"/>
                  </a:lnTo>
                  <a:lnTo>
                    <a:pt x="431" y="821"/>
                  </a:lnTo>
                  <a:lnTo>
                    <a:pt x="410" y="801"/>
                  </a:lnTo>
                  <a:lnTo>
                    <a:pt x="399" y="791"/>
                  </a:lnTo>
                  <a:lnTo>
                    <a:pt x="388" y="782"/>
                  </a:lnTo>
                  <a:lnTo>
                    <a:pt x="375" y="773"/>
                  </a:lnTo>
                  <a:lnTo>
                    <a:pt x="364" y="764"/>
                  </a:lnTo>
                  <a:lnTo>
                    <a:pt x="352" y="755"/>
                  </a:lnTo>
                  <a:lnTo>
                    <a:pt x="340" y="747"/>
                  </a:lnTo>
                  <a:lnTo>
                    <a:pt x="328" y="739"/>
                  </a:lnTo>
                  <a:lnTo>
                    <a:pt x="315" y="731"/>
                  </a:lnTo>
                  <a:lnTo>
                    <a:pt x="290" y="716"/>
                  </a:lnTo>
                  <a:lnTo>
                    <a:pt x="277" y="709"/>
                  </a:lnTo>
                  <a:lnTo>
                    <a:pt x="264" y="702"/>
                  </a:lnTo>
                  <a:lnTo>
                    <a:pt x="237" y="690"/>
                  </a:lnTo>
                  <a:lnTo>
                    <a:pt x="223" y="684"/>
                  </a:lnTo>
                  <a:lnTo>
                    <a:pt x="209" y="678"/>
                  </a:lnTo>
                  <a:lnTo>
                    <a:pt x="181" y="669"/>
                  </a:lnTo>
                  <a:lnTo>
                    <a:pt x="152" y="660"/>
                  </a:lnTo>
                  <a:lnTo>
                    <a:pt x="137" y="656"/>
                  </a:lnTo>
                  <a:lnTo>
                    <a:pt x="123" y="653"/>
                  </a:lnTo>
                  <a:lnTo>
                    <a:pt x="108" y="649"/>
                  </a:lnTo>
                  <a:lnTo>
                    <a:pt x="93" y="647"/>
                  </a:lnTo>
                  <a:lnTo>
                    <a:pt x="63" y="642"/>
                  </a:lnTo>
                  <a:lnTo>
                    <a:pt x="47" y="640"/>
                  </a:lnTo>
                  <a:lnTo>
                    <a:pt x="31" y="639"/>
                  </a:lnTo>
                  <a:lnTo>
                    <a:pt x="16" y="638"/>
                  </a:lnTo>
                  <a:lnTo>
                    <a:pt x="0" y="637"/>
                  </a:lnTo>
                  <a:lnTo>
                    <a:pt x="197" y="348"/>
                  </a:lnTo>
                  <a:lnTo>
                    <a:pt x="3" y="0"/>
                  </a:lnTo>
                  <a:close/>
                </a:path>
              </a:pathLst>
            </a:custGeom>
            <a:solidFill>
              <a:schemeClr val="accent5">
                <a:lumMod val="60000"/>
                <a:lumOff val="4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0" tIns="43202" rIns="0" bIns="43202" anchor="ctr"/>
            <a:lstStyle/>
            <a:p>
              <a:pPr algn="ctr">
                <a:lnSpc>
                  <a:spcPct val="120000"/>
                </a:lnSpc>
                <a:spcBef>
                  <a:spcPts val="425"/>
                </a:spcBef>
                <a:spcAft>
                  <a:spcPts val="425"/>
                </a:spcAft>
                <a:defRPr/>
              </a:pPr>
              <a:endParaRPr lang="en-US" sz="2000" dirty="0">
                <a:solidFill>
                  <a:schemeClr val="bg1"/>
                </a:solidFill>
                <a:latin typeface="Impact" panose="020B0806030902050204" pitchFamily="34" charset="0"/>
              </a:endParaRPr>
            </a:p>
          </p:txBody>
        </p:sp>
        <p:sp>
          <p:nvSpPr>
            <p:cNvPr id="12" name="箭头4"/>
            <p:cNvSpPr>
              <a:spLocks noChangeAspect="1"/>
            </p:cNvSpPr>
            <p:nvPr/>
          </p:nvSpPr>
          <p:spPr bwMode="auto">
            <a:xfrm>
              <a:off x="3152953" y="1454123"/>
              <a:ext cx="1437127" cy="1330536"/>
            </a:xfrm>
            <a:custGeom>
              <a:avLst/>
              <a:gdLst>
                <a:gd name="T0" fmla="*/ 637 w 1431"/>
                <a:gd name="T1" fmla="*/ 1302 h 1325"/>
                <a:gd name="T2" fmla="*/ 637 w 1431"/>
                <a:gd name="T3" fmla="*/ 1248 h 1325"/>
                <a:gd name="T4" fmla="*/ 640 w 1431"/>
                <a:gd name="T5" fmla="*/ 1217 h 1325"/>
                <a:gd name="T6" fmla="*/ 646 w 1431"/>
                <a:gd name="T7" fmla="*/ 1170 h 1325"/>
                <a:gd name="T8" fmla="*/ 655 w 1431"/>
                <a:gd name="T9" fmla="*/ 1125 h 1325"/>
                <a:gd name="T10" fmla="*/ 663 w 1431"/>
                <a:gd name="T11" fmla="*/ 1095 h 1325"/>
                <a:gd name="T12" fmla="*/ 678 w 1431"/>
                <a:gd name="T13" fmla="*/ 1052 h 1325"/>
                <a:gd name="T14" fmla="*/ 689 w 1431"/>
                <a:gd name="T15" fmla="*/ 1024 h 1325"/>
                <a:gd name="T16" fmla="*/ 708 w 1431"/>
                <a:gd name="T17" fmla="*/ 983 h 1325"/>
                <a:gd name="T18" fmla="*/ 724 w 1431"/>
                <a:gd name="T19" fmla="*/ 957 h 1325"/>
                <a:gd name="T20" fmla="*/ 739 w 1431"/>
                <a:gd name="T21" fmla="*/ 932 h 1325"/>
                <a:gd name="T22" fmla="*/ 756 w 1431"/>
                <a:gd name="T23" fmla="*/ 907 h 1325"/>
                <a:gd name="T24" fmla="*/ 773 w 1431"/>
                <a:gd name="T25" fmla="*/ 884 h 1325"/>
                <a:gd name="T26" fmla="*/ 792 w 1431"/>
                <a:gd name="T27" fmla="*/ 860 h 1325"/>
                <a:gd name="T28" fmla="*/ 822 w 1431"/>
                <a:gd name="T29" fmla="*/ 827 h 1325"/>
                <a:gd name="T30" fmla="*/ 843 w 1431"/>
                <a:gd name="T31" fmla="*/ 807 h 1325"/>
                <a:gd name="T32" fmla="*/ 877 w 1431"/>
                <a:gd name="T33" fmla="*/ 778 h 1325"/>
                <a:gd name="T34" fmla="*/ 901 w 1431"/>
                <a:gd name="T35" fmla="*/ 760 h 1325"/>
                <a:gd name="T36" fmla="*/ 938 w 1431"/>
                <a:gd name="T37" fmla="*/ 735 h 1325"/>
                <a:gd name="T38" fmla="*/ 976 w 1431"/>
                <a:gd name="T39" fmla="*/ 711 h 1325"/>
                <a:gd name="T40" fmla="*/ 1003 w 1431"/>
                <a:gd name="T41" fmla="*/ 698 h 1325"/>
                <a:gd name="T42" fmla="*/ 1030 w 1431"/>
                <a:gd name="T43" fmla="*/ 686 h 1325"/>
                <a:gd name="T44" fmla="*/ 1059 w 1431"/>
                <a:gd name="T45" fmla="*/ 675 h 1325"/>
                <a:gd name="T46" fmla="*/ 1117 w 1431"/>
                <a:gd name="T47" fmla="*/ 657 h 1325"/>
                <a:gd name="T48" fmla="*/ 1147 w 1431"/>
                <a:gd name="T49" fmla="*/ 649 h 1325"/>
                <a:gd name="T50" fmla="*/ 1192 w 1431"/>
                <a:gd name="T51" fmla="*/ 642 h 1325"/>
                <a:gd name="T52" fmla="*/ 1224 w 1431"/>
                <a:gd name="T53" fmla="*/ 638 h 1325"/>
                <a:gd name="T54" fmla="*/ 1431 w 1431"/>
                <a:gd name="T55" fmla="*/ 334 h 1325"/>
                <a:gd name="T56" fmla="*/ 1207 w 1431"/>
                <a:gd name="T57" fmla="*/ 1 h 1325"/>
                <a:gd name="T58" fmla="*/ 1142 w 1431"/>
                <a:gd name="T59" fmla="*/ 6 h 1325"/>
                <a:gd name="T60" fmla="*/ 1080 w 1431"/>
                <a:gd name="T61" fmla="*/ 15 h 1325"/>
                <a:gd name="T62" fmla="*/ 1018 w 1431"/>
                <a:gd name="T63" fmla="*/ 26 h 1325"/>
                <a:gd name="T64" fmla="*/ 957 w 1431"/>
                <a:gd name="T65" fmla="*/ 40 h 1325"/>
                <a:gd name="T66" fmla="*/ 898 w 1431"/>
                <a:gd name="T67" fmla="*/ 57 h 1325"/>
                <a:gd name="T68" fmla="*/ 839 w 1431"/>
                <a:gd name="T69" fmla="*/ 76 h 1325"/>
                <a:gd name="T70" fmla="*/ 783 w 1431"/>
                <a:gd name="T71" fmla="*/ 100 h 1325"/>
                <a:gd name="T72" fmla="*/ 728 w 1431"/>
                <a:gd name="T73" fmla="*/ 125 h 1325"/>
                <a:gd name="T74" fmla="*/ 673 w 1431"/>
                <a:gd name="T75" fmla="*/ 152 h 1325"/>
                <a:gd name="T76" fmla="*/ 620 w 1431"/>
                <a:gd name="T77" fmla="*/ 182 h 1325"/>
                <a:gd name="T78" fmla="*/ 570 w 1431"/>
                <a:gd name="T79" fmla="*/ 214 h 1325"/>
                <a:gd name="T80" fmla="*/ 520 w 1431"/>
                <a:gd name="T81" fmla="*/ 250 h 1325"/>
                <a:gd name="T82" fmla="*/ 472 w 1431"/>
                <a:gd name="T83" fmla="*/ 287 h 1325"/>
                <a:gd name="T84" fmla="*/ 427 w 1431"/>
                <a:gd name="T85" fmla="*/ 325 h 1325"/>
                <a:gd name="T86" fmla="*/ 382 w 1431"/>
                <a:gd name="T87" fmla="*/ 366 h 1325"/>
                <a:gd name="T88" fmla="*/ 341 w 1431"/>
                <a:gd name="T89" fmla="*/ 410 h 1325"/>
                <a:gd name="T90" fmla="*/ 301 w 1431"/>
                <a:gd name="T91" fmla="*/ 455 h 1325"/>
                <a:gd name="T92" fmla="*/ 263 w 1431"/>
                <a:gd name="T93" fmla="*/ 502 h 1325"/>
                <a:gd name="T94" fmla="*/ 227 w 1431"/>
                <a:gd name="T95" fmla="*/ 550 h 1325"/>
                <a:gd name="T96" fmla="*/ 194 w 1431"/>
                <a:gd name="T97" fmla="*/ 602 h 1325"/>
                <a:gd name="T98" fmla="*/ 163 w 1431"/>
                <a:gd name="T99" fmla="*/ 653 h 1325"/>
                <a:gd name="T100" fmla="*/ 135 w 1431"/>
                <a:gd name="T101" fmla="*/ 707 h 1325"/>
                <a:gd name="T102" fmla="*/ 109 w 1431"/>
                <a:gd name="T103" fmla="*/ 762 h 1325"/>
                <a:gd name="T104" fmla="*/ 86 w 1431"/>
                <a:gd name="T105" fmla="*/ 819 h 1325"/>
                <a:gd name="T106" fmla="*/ 64 w 1431"/>
                <a:gd name="T107" fmla="*/ 876 h 1325"/>
                <a:gd name="T108" fmla="*/ 47 w 1431"/>
                <a:gd name="T109" fmla="*/ 936 h 1325"/>
                <a:gd name="T110" fmla="*/ 31 w 1431"/>
                <a:gd name="T111" fmla="*/ 996 h 1325"/>
                <a:gd name="T112" fmla="*/ 19 w 1431"/>
                <a:gd name="T113" fmla="*/ 1058 h 1325"/>
                <a:gd name="T114" fmla="*/ 10 w 1431"/>
                <a:gd name="T115" fmla="*/ 1120 h 1325"/>
                <a:gd name="T116" fmla="*/ 4 w 1431"/>
                <a:gd name="T117" fmla="*/ 1183 h 1325"/>
                <a:gd name="T118" fmla="*/ 1 w 1431"/>
                <a:gd name="T119" fmla="*/ 1247 h 1325"/>
                <a:gd name="T120" fmla="*/ 1 w 1431"/>
                <a:gd name="T121" fmla="*/ 1302 h 1325"/>
                <a:gd name="T122" fmla="*/ 335 w 1431"/>
                <a:gd name="T123" fmla="*/ 1129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1" h="1325">
                  <a:moveTo>
                    <a:pt x="638" y="1324"/>
                  </a:moveTo>
                  <a:lnTo>
                    <a:pt x="637" y="1302"/>
                  </a:lnTo>
                  <a:lnTo>
                    <a:pt x="637" y="1280"/>
                  </a:lnTo>
                  <a:lnTo>
                    <a:pt x="637" y="1248"/>
                  </a:lnTo>
                  <a:lnTo>
                    <a:pt x="638" y="1232"/>
                  </a:lnTo>
                  <a:lnTo>
                    <a:pt x="640" y="1217"/>
                  </a:lnTo>
                  <a:lnTo>
                    <a:pt x="644" y="1185"/>
                  </a:lnTo>
                  <a:lnTo>
                    <a:pt x="646" y="1170"/>
                  </a:lnTo>
                  <a:lnTo>
                    <a:pt x="649" y="1154"/>
                  </a:lnTo>
                  <a:lnTo>
                    <a:pt x="655" y="1125"/>
                  </a:lnTo>
                  <a:lnTo>
                    <a:pt x="659" y="1110"/>
                  </a:lnTo>
                  <a:lnTo>
                    <a:pt x="663" y="1095"/>
                  </a:lnTo>
                  <a:lnTo>
                    <a:pt x="673" y="1067"/>
                  </a:lnTo>
                  <a:lnTo>
                    <a:pt x="678" y="1052"/>
                  </a:lnTo>
                  <a:lnTo>
                    <a:pt x="683" y="1038"/>
                  </a:lnTo>
                  <a:lnTo>
                    <a:pt x="689" y="1024"/>
                  </a:lnTo>
                  <a:lnTo>
                    <a:pt x="695" y="1010"/>
                  </a:lnTo>
                  <a:lnTo>
                    <a:pt x="708" y="983"/>
                  </a:lnTo>
                  <a:lnTo>
                    <a:pt x="715" y="970"/>
                  </a:lnTo>
                  <a:lnTo>
                    <a:pt x="724" y="957"/>
                  </a:lnTo>
                  <a:lnTo>
                    <a:pt x="731" y="944"/>
                  </a:lnTo>
                  <a:lnTo>
                    <a:pt x="739" y="932"/>
                  </a:lnTo>
                  <a:lnTo>
                    <a:pt x="747" y="920"/>
                  </a:lnTo>
                  <a:lnTo>
                    <a:pt x="756" y="907"/>
                  </a:lnTo>
                  <a:lnTo>
                    <a:pt x="764" y="895"/>
                  </a:lnTo>
                  <a:lnTo>
                    <a:pt x="773" y="884"/>
                  </a:lnTo>
                  <a:lnTo>
                    <a:pt x="783" y="871"/>
                  </a:lnTo>
                  <a:lnTo>
                    <a:pt x="792" y="860"/>
                  </a:lnTo>
                  <a:lnTo>
                    <a:pt x="812" y="838"/>
                  </a:lnTo>
                  <a:lnTo>
                    <a:pt x="822" y="827"/>
                  </a:lnTo>
                  <a:lnTo>
                    <a:pt x="832" y="817"/>
                  </a:lnTo>
                  <a:lnTo>
                    <a:pt x="843" y="807"/>
                  </a:lnTo>
                  <a:lnTo>
                    <a:pt x="854" y="797"/>
                  </a:lnTo>
                  <a:lnTo>
                    <a:pt x="877" y="778"/>
                  </a:lnTo>
                  <a:lnTo>
                    <a:pt x="889" y="769"/>
                  </a:lnTo>
                  <a:lnTo>
                    <a:pt x="901" y="760"/>
                  </a:lnTo>
                  <a:lnTo>
                    <a:pt x="925" y="743"/>
                  </a:lnTo>
                  <a:lnTo>
                    <a:pt x="938" y="735"/>
                  </a:lnTo>
                  <a:lnTo>
                    <a:pt x="951" y="727"/>
                  </a:lnTo>
                  <a:lnTo>
                    <a:pt x="976" y="711"/>
                  </a:lnTo>
                  <a:lnTo>
                    <a:pt x="990" y="705"/>
                  </a:lnTo>
                  <a:lnTo>
                    <a:pt x="1003" y="698"/>
                  </a:lnTo>
                  <a:lnTo>
                    <a:pt x="1017" y="692"/>
                  </a:lnTo>
                  <a:lnTo>
                    <a:pt x="1030" y="686"/>
                  </a:lnTo>
                  <a:lnTo>
                    <a:pt x="1045" y="680"/>
                  </a:lnTo>
                  <a:lnTo>
                    <a:pt x="1059" y="675"/>
                  </a:lnTo>
                  <a:lnTo>
                    <a:pt x="1088" y="665"/>
                  </a:lnTo>
                  <a:lnTo>
                    <a:pt x="1117" y="657"/>
                  </a:lnTo>
                  <a:lnTo>
                    <a:pt x="1132" y="653"/>
                  </a:lnTo>
                  <a:lnTo>
                    <a:pt x="1147" y="649"/>
                  </a:lnTo>
                  <a:lnTo>
                    <a:pt x="1177" y="644"/>
                  </a:lnTo>
                  <a:lnTo>
                    <a:pt x="1192" y="642"/>
                  </a:lnTo>
                  <a:lnTo>
                    <a:pt x="1209" y="640"/>
                  </a:lnTo>
                  <a:lnTo>
                    <a:pt x="1224" y="638"/>
                  </a:lnTo>
                  <a:lnTo>
                    <a:pt x="1240" y="637"/>
                  </a:lnTo>
                  <a:lnTo>
                    <a:pt x="1431" y="334"/>
                  </a:lnTo>
                  <a:lnTo>
                    <a:pt x="1239" y="0"/>
                  </a:lnTo>
                  <a:lnTo>
                    <a:pt x="1207" y="1"/>
                  </a:lnTo>
                  <a:lnTo>
                    <a:pt x="1174" y="3"/>
                  </a:lnTo>
                  <a:lnTo>
                    <a:pt x="1142" y="6"/>
                  </a:lnTo>
                  <a:lnTo>
                    <a:pt x="1111" y="10"/>
                  </a:lnTo>
                  <a:lnTo>
                    <a:pt x="1080" y="15"/>
                  </a:lnTo>
                  <a:lnTo>
                    <a:pt x="1049" y="20"/>
                  </a:lnTo>
                  <a:lnTo>
                    <a:pt x="1018" y="26"/>
                  </a:lnTo>
                  <a:lnTo>
                    <a:pt x="987" y="32"/>
                  </a:lnTo>
                  <a:lnTo>
                    <a:pt x="957" y="40"/>
                  </a:lnTo>
                  <a:lnTo>
                    <a:pt x="928" y="48"/>
                  </a:lnTo>
                  <a:lnTo>
                    <a:pt x="898" y="57"/>
                  </a:lnTo>
                  <a:lnTo>
                    <a:pt x="868" y="66"/>
                  </a:lnTo>
                  <a:lnTo>
                    <a:pt x="839" y="76"/>
                  </a:lnTo>
                  <a:lnTo>
                    <a:pt x="811" y="88"/>
                  </a:lnTo>
                  <a:lnTo>
                    <a:pt x="783" y="100"/>
                  </a:lnTo>
                  <a:lnTo>
                    <a:pt x="755" y="112"/>
                  </a:lnTo>
                  <a:lnTo>
                    <a:pt x="728" y="125"/>
                  </a:lnTo>
                  <a:lnTo>
                    <a:pt x="699" y="138"/>
                  </a:lnTo>
                  <a:lnTo>
                    <a:pt x="673" y="152"/>
                  </a:lnTo>
                  <a:lnTo>
                    <a:pt x="646" y="167"/>
                  </a:lnTo>
                  <a:lnTo>
                    <a:pt x="620" y="182"/>
                  </a:lnTo>
                  <a:lnTo>
                    <a:pt x="595" y="198"/>
                  </a:lnTo>
                  <a:lnTo>
                    <a:pt x="570" y="214"/>
                  </a:lnTo>
                  <a:lnTo>
                    <a:pt x="544" y="231"/>
                  </a:lnTo>
                  <a:lnTo>
                    <a:pt x="520" y="250"/>
                  </a:lnTo>
                  <a:lnTo>
                    <a:pt x="496" y="268"/>
                  </a:lnTo>
                  <a:lnTo>
                    <a:pt x="472" y="287"/>
                  </a:lnTo>
                  <a:lnTo>
                    <a:pt x="449" y="306"/>
                  </a:lnTo>
                  <a:lnTo>
                    <a:pt x="427" y="325"/>
                  </a:lnTo>
                  <a:lnTo>
                    <a:pt x="405" y="346"/>
                  </a:lnTo>
                  <a:lnTo>
                    <a:pt x="382" y="366"/>
                  </a:lnTo>
                  <a:lnTo>
                    <a:pt x="361" y="388"/>
                  </a:lnTo>
                  <a:lnTo>
                    <a:pt x="341" y="410"/>
                  </a:lnTo>
                  <a:lnTo>
                    <a:pt x="320" y="433"/>
                  </a:lnTo>
                  <a:lnTo>
                    <a:pt x="301" y="455"/>
                  </a:lnTo>
                  <a:lnTo>
                    <a:pt x="282" y="478"/>
                  </a:lnTo>
                  <a:lnTo>
                    <a:pt x="263" y="502"/>
                  </a:lnTo>
                  <a:lnTo>
                    <a:pt x="245" y="526"/>
                  </a:lnTo>
                  <a:lnTo>
                    <a:pt x="227" y="550"/>
                  </a:lnTo>
                  <a:lnTo>
                    <a:pt x="210" y="576"/>
                  </a:lnTo>
                  <a:lnTo>
                    <a:pt x="194" y="602"/>
                  </a:lnTo>
                  <a:lnTo>
                    <a:pt x="178" y="627"/>
                  </a:lnTo>
                  <a:lnTo>
                    <a:pt x="163" y="653"/>
                  </a:lnTo>
                  <a:lnTo>
                    <a:pt x="149" y="680"/>
                  </a:lnTo>
                  <a:lnTo>
                    <a:pt x="135" y="707"/>
                  </a:lnTo>
                  <a:lnTo>
                    <a:pt x="122" y="735"/>
                  </a:lnTo>
                  <a:lnTo>
                    <a:pt x="109" y="762"/>
                  </a:lnTo>
                  <a:lnTo>
                    <a:pt x="97" y="790"/>
                  </a:lnTo>
                  <a:lnTo>
                    <a:pt x="86" y="819"/>
                  </a:lnTo>
                  <a:lnTo>
                    <a:pt x="74" y="847"/>
                  </a:lnTo>
                  <a:lnTo>
                    <a:pt x="64" y="876"/>
                  </a:lnTo>
                  <a:lnTo>
                    <a:pt x="55" y="906"/>
                  </a:lnTo>
                  <a:lnTo>
                    <a:pt x="47" y="936"/>
                  </a:lnTo>
                  <a:lnTo>
                    <a:pt x="39" y="966"/>
                  </a:lnTo>
                  <a:lnTo>
                    <a:pt x="31" y="996"/>
                  </a:lnTo>
                  <a:lnTo>
                    <a:pt x="25" y="1026"/>
                  </a:lnTo>
                  <a:lnTo>
                    <a:pt x="19" y="1058"/>
                  </a:lnTo>
                  <a:lnTo>
                    <a:pt x="14" y="1089"/>
                  </a:lnTo>
                  <a:lnTo>
                    <a:pt x="10" y="1120"/>
                  </a:lnTo>
                  <a:lnTo>
                    <a:pt x="6" y="1151"/>
                  </a:lnTo>
                  <a:lnTo>
                    <a:pt x="4" y="1183"/>
                  </a:lnTo>
                  <a:lnTo>
                    <a:pt x="2" y="1215"/>
                  </a:lnTo>
                  <a:lnTo>
                    <a:pt x="1" y="1247"/>
                  </a:lnTo>
                  <a:lnTo>
                    <a:pt x="0" y="1280"/>
                  </a:lnTo>
                  <a:lnTo>
                    <a:pt x="1" y="1302"/>
                  </a:lnTo>
                  <a:lnTo>
                    <a:pt x="2" y="1325"/>
                  </a:lnTo>
                  <a:lnTo>
                    <a:pt x="335" y="1129"/>
                  </a:lnTo>
                  <a:lnTo>
                    <a:pt x="638" y="1324"/>
                  </a:lnTo>
                  <a:close/>
                </a:path>
              </a:pathLst>
            </a:custGeom>
            <a:solidFill>
              <a:srgbClr val="0070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86404" tIns="43202" rIns="86404" bIns="43202" anchor="ctr"/>
            <a:lstStyle/>
            <a:p>
              <a:pPr>
                <a:lnSpc>
                  <a:spcPct val="120000"/>
                </a:lnSpc>
                <a:defRPr/>
              </a:pPr>
              <a:endParaRPr lang="en-US" sz="800" dirty="0">
                <a:solidFill>
                  <a:srgbClr val="4D4D4D"/>
                </a:solidFill>
                <a:latin typeface="微软雅黑" panose="020B0503020204020204" pitchFamily="34" charset="-122"/>
              </a:endParaRPr>
            </a:p>
          </p:txBody>
        </p:sp>
        <p:sp>
          <p:nvSpPr>
            <p:cNvPr id="13" name="箭头3"/>
            <p:cNvSpPr>
              <a:spLocks noChangeAspect="1"/>
            </p:cNvSpPr>
            <p:nvPr/>
          </p:nvSpPr>
          <p:spPr bwMode="auto">
            <a:xfrm>
              <a:off x="3157454" y="2655655"/>
              <a:ext cx="1302115" cy="1371037"/>
            </a:xfrm>
            <a:custGeom>
              <a:avLst/>
              <a:gdLst>
                <a:gd name="T0" fmla="*/ 1096 w 1295"/>
                <a:gd name="T1" fmla="*/ 1023 h 1364"/>
                <a:gd name="T2" fmla="*/ 1276 w 1295"/>
                <a:gd name="T3" fmla="*/ 728 h 1364"/>
                <a:gd name="T4" fmla="*/ 1232 w 1295"/>
                <a:gd name="T5" fmla="*/ 726 h 1364"/>
                <a:gd name="T6" fmla="*/ 1187 w 1295"/>
                <a:gd name="T7" fmla="*/ 722 h 1364"/>
                <a:gd name="T8" fmla="*/ 1131 w 1295"/>
                <a:gd name="T9" fmla="*/ 711 h 1364"/>
                <a:gd name="T10" fmla="*/ 1103 w 1295"/>
                <a:gd name="T11" fmla="*/ 704 h 1364"/>
                <a:gd name="T12" fmla="*/ 1050 w 1295"/>
                <a:gd name="T13" fmla="*/ 687 h 1364"/>
                <a:gd name="T14" fmla="*/ 1023 w 1295"/>
                <a:gd name="T15" fmla="*/ 677 h 1364"/>
                <a:gd name="T16" fmla="*/ 973 w 1295"/>
                <a:gd name="T17" fmla="*/ 653 h 1364"/>
                <a:gd name="T18" fmla="*/ 949 w 1295"/>
                <a:gd name="T19" fmla="*/ 638 h 1364"/>
                <a:gd name="T20" fmla="*/ 902 w 1295"/>
                <a:gd name="T21" fmla="*/ 608 h 1364"/>
                <a:gd name="T22" fmla="*/ 880 w 1295"/>
                <a:gd name="T23" fmla="*/ 591 h 1364"/>
                <a:gd name="T24" fmla="*/ 837 w 1295"/>
                <a:gd name="T25" fmla="*/ 556 h 1364"/>
                <a:gd name="T26" fmla="*/ 799 w 1295"/>
                <a:gd name="T27" fmla="*/ 517 h 1364"/>
                <a:gd name="T28" fmla="*/ 781 w 1295"/>
                <a:gd name="T29" fmla="*/ 496 h 1364"/>
                <a:gd name="T30" fmla="*/ 747 w 1295"/>
                <a:gd name="T31" fmla="*/ 451 h 1364"/>
                <a:gd name="T32" fmla="*/ 725 w 1295"/>
                <a:gd name="T33" fmla="*/ 417 h 1364"/>
                <a:gd name="T34" fmla="*/ 703 w 1295"/>
                <a:gd name="T35" fmla="*/ 380 h 1364"/>
                <a:gd name="T36" fmla="*/ 680 w 1295"/>
                <a:gd name="T37" fmla="*/ 330 h 1364"/>
                <a:gd name="T38" fmla="*/ 670 w 1295"/>
                <a:gd name="T39" fmla="*/ 303 h 1364"/>
                <a:gd name="T40" fmla="*/ 657 w 1295"/>
                <a:gd name="T41" fmla="*/ 263 h 1364"/>
                <a:gd name="T42" fmla="*/ 646 w 1295"/>
                <a:gd name="T43" fmla="*/ 221 h 1364"/>
                <a:gd name="T44" fmla="*/ 322 w 1295"/>
                <a:gd name="T45" fmla="*/ 0 h 1364"/>
                <a:gd name="T46" fmla="*/ 2 w 1295"/>
                <a:gd name="T47" fmla="*/ 222 h 1364"/>
                <a:gd name="T48" fmla="*/ 10 w 1295"/>
                <a:gd name="T49" fmla="*/ 282 h 1364"/>
                <a:gd name="T50" fmla="*/ 21 w 1295"/>
                <a:gd name="T51" fmla="*/ 343 h 1364"/>
                <a:gd name="T52" fmla="*/ 35 w 1295"/>
                <a:gd name="T53" fmla="*/ 401 h 1364"/>
                <a:gd name="T54" fmla="*/ 51 w 1295"/>
                <a:gd name="T55" fmla="*/ 458 h 1364"/>
                <a:gd name="T56" fmla="*/ 69 w 1295"/>
                <a:gd name="T57" fmla="*/ 516 h 1364"/>
                <a:gd name="T58" fmla="*/ 91 w 1295"/>
                <a:gd name="T59" fmla="*/ 571 h 1364"/>
                <a:gd name="T60" fmla="*/ 115 w 1295"/>
                <a:gd name="T61" fmla="*/ 624 h 1364"/>
                <a:gd name="T62" fmla="*/ 141 w 1295"/>
                <a:gd name="T63" fmla="*/ 678 h 1364"/>
                <a:gd name="T64" fmla="*/ 169 w 1295"/>
                <a:gd name="T65" fmla="*/ 729 h 1364"/>
                <a:gd name="T66" fmla="*/ 200 w 1295"/>
                <a:gd name="T67" fmla="*/ 779 h 1364"/>
                <a:gd name="T68" fmla="*/ 233 w 1295"/>
                <a:gd name="T69" fmla="*/ 828 h 1364"/>
                <a:gd name="T70" fmla="*/ 268 w 1295"/>
                <a:gd name="T71" fmla="*/ 874 h 1364"/>
                <a:gd name="T72" fmla="*/ 305 w 1295"/>
                <a:gd name="T73" fmla="*/ 919 h 1364"/>
                <a:gd name="T74" fmla="*/ 344 w 1295"/>
                <a:gd name="T75" fmla="*/ 962 h 1364"/>
                <a:gd name="T76" fmla="*/ 385 w 1295"/>
                <a:gd name="T77" fmla="*/ 1004 h 1364"/>
                <a:gd name="T78" fmla="*/ 428 w 1295"/>
                <a:gd name="T79" fmla="*/ 1043 h 1364"/>
                <a:gd name="T80" fmla="*/ 473 w 1295"/>
                <a:gd name="T81" fmla="*/ 1081 h 1364"/>
                <a:gd name="T82" fmla="*/ 519 w 1295"/>
                <a:gd name="T83" fmla="*/ 1116 h 1364"/>
                <a:gd name="T84" fmla="*/ 567 w 1295"/>
                <a:gd name="T85" fmla="*/ 1151 h 1364"/>
                <a:gd name="T86" fmla="*/ 616 w 1295"/>
                <a:gd name="T87" fmla="*/ 1182 h 1364"/>
                <a:gd name="T88" fmla="*/ 667 w 1295"/>
                <a:gd name="T89" fmla="*/ 1211 h 1364"/>
                <a:gd name="T90" fmla="*/ 720 w 1295"/>
                <a:gd name="T91" fmla="*/ 1237 h 1364"/>
                <a:gd name="T92" fmla="*/ 774 w 1295"/>
                <a:gd name="T93" fmla="*/ 1262 h 1364"/>
                <a:gd name="T94" fmla="*/ 828 w 1295"/>
                <a:gd name="T95" fmla="*/ 1283 h 1364"/>
                <a:gd name="T96" fmla="*/ 885 w 1295"/>
                <a:gd name="T97" fmla="*/ 1304 h 1364"/>
                <a:gd name="T98" fmla="*/ 942 w 1295"/>
                <a:gd name="T99" fmla="*/ 1321 h 1364"/>
                <a:gd name="T100" fmla="*/ 1001 w 1295"/>
                <a:gd name="T101" fmla="*/ 1335 h 1364"/>
                <a:gd name="T102" fmla="*/ 1061 w 1295"/>
                <a:gd name="T103" fmla="*/ 1346 h 1364"/>
                <a:gd name="T104" fmla="*/ 1121 w 1295"/>
                <a:gd name="T105" fmla="*/ 1355 h 1364"/>
                <a:gd name="T106" fmla="*/ 1182 w 1295"/>
                <a:gd name="T107" fmla="*/ 1361 h 1364"/>
                <a:gd name="T108" fmla="*/ 1245 w 1295"/>
                <a:gd name="T109" fmla="*/ 1364 h 1364"/>
                <a:gd name="T110" fmla="*/ 1281 w 1295"/>
                <a:gd name="T111" fmla="*/ 1364 h 1364"/>
                <a:gd name="T112" fmla="*/ 1290 w 1295"/>
                <a:gd name="T113" fmla="*/ 1362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5" h="1364">
                  <a:moveTo>
                    <a:pt x="1295" y="1362"/>
                  </a:moveTo>
                  <a:lnTo>
                    <a:pt x="1096" y="1023"/>
                  </a:lnTo>
                  <a:lnTo>
                    <a:pt x="1295" y="727"/>
                  </a:lnTo>
                  <a:lnTo>
                    <a:pt x="1276" y="728"/>
                  </a:lnTo>
                  <a:lnTo>
                    <a:pt x="1246" y="727"/>
                  </a:lnTo>
                  <a:lnTo>
                    <a:pt x="1232" y="726"/>
                  </a:lnTo>
                  <a:lnTo>
                    <a:pt x="1217" y="725"/>
                  </a:lnTo>
                  <a:lnTo>
                    <a:pt x="1187" y="722"/>
                  </a:lnTo>
                  <a:lnTo>
                    <a:pt x="1159" y="717"/>
                  </a:lnTo>
                  <a:lnTo>
                    <a:pt x="1131" y="711"/>
                  </a:lnTo>
                  <a:lnTo>
                    <a:pt x="1117" y="708"/>
                  </a:lnTo>
                  <a:lnTo>
                    <a:pt x="1103" y="704"/>
                  </a:lnTo>
                  <a:lnTo>
                    <a:pt x="1076" y="696"/>
                  </a:lnTo>
                  <a:lnTo>
                    <a:pt x="1050" y="687"/>
                  </a:lnTo>
                  <a:lnTo>
                    <a:pt x="1037" y="682"/>
                  </a:lnTo>
                  <a:lnTo>
                    <a:pt x="1023" y="677"/>
                  </a:lnTo>
                  <a:lnTo>
                    <a:pt x="998" y="665"/>
                  </a:lnTo>
                  <a:lnTo>
                    <a:pt x="973" y="653"/>
                  </a:lnTo>
                  <a:lnTo>
                    <a:pt x="961" y="646"/>
                  </a:lnTo>
                  <a:lnTo>
                    <a:pt x="949" y="638"/>
                  </a:lnTo>
                  <a:lnTo>
                    <a:pt x="925" y="623"/>
                  </a:lnTo>
                  <a:lnTo>
                    <a:pt x="902" y="608"/>
                  </a:lnTo>
                  <a:lnTo>
                    <a:pt x="891" y="600"/>
                  </a:lnTo>
                  <a:lnTo>
                    <a:pt x="880" y="591"/>
                  </a:lnTo>
                  <a:lnTo>
                    <a:pt x="858" y="574"/>
                  </a:lnTo>
                  <a:lnTo>
                    <a:pt x="837" y="556"/>
                  </a:lnTo>
                  <a:lnTo>
                    <a:pt x="818" y="537"/>
                  </a:lnTo>
                  <a:lnTo>
                    <a:pt x="799" y="517"/>
                  </a:lnTo>
                  <a:lnTo>
                    <a:pt x="790" y="506"/>
                  </a:lnTo>
                  <a:lnTo>
                    <a:pt x="781" y="496"/>
                  </a:lnTo>
                  <a:lnTo>
                    <a:pt x="764" y="473"/>
                  </a:lnTo>
                  <a:lnTo>
                    <a:pt x="747" y="451"/>
                  </a:lnTo>
                  <a:lnTo>
                    <a:pt x="732" y="428"/>
                  </a:lnTo>
                  <a:lnTo>
                    <a:pt x="725" y="417"/>
                  </a:lnTo>
                  <a:lnTo>
                    <a:pt x="718" y="405"/>
                  </a:lnTo>
                  <a:lnTo>
                    <a:pt x="703" y="380"/>
                  </a:lnTo>
                  <a:lnTo>
                    <a:pt x="691" y="355"/>
                  </a:lnTo>
                  <a:lnTo>
                    <a:pt x="680" y="330"/>
                  </a:lnTo>
                  <a:lnTo>
                    <a:pt x="675" y="316"/>
                  </a:lnTo>
                  <a:lnTo>
                    <a:pt x="670" y="303"/>
                  </a:lnTo>
                  <a:lnTo>
                    <a:pt x="661" y="276"/>
                  </a:lnTo>
                  <a:lnTo>
                    <a:pt x="657" y="263"/>
                  </a:lnTo>
                  <a:lnTo>
                    <a:pt x="653" y="249"/>
                  </a:lnTo>
                  <a:lnTo>
                    <a:pt x="646" y="221"/>
                  </a:lnTo>
                  <a:lnTo>
                    <a:pt x="641" y="193"/>
                  </a:lnTo>
                  <a:lnTo>
                    <a:pt x="322" y="0"/>
                  </a:lnTo>
                  <a:lnTo>
                    <a:pt x="0" y="191"/>
                  </a:lnTo>
                  <a:lnTo>
                    <a:pt x="2" y="222"/>
                  </a:lnTo>
                  <a:lnTo>
                    <a:pt x="6" y="252"/>
                  </a:lnTo>
                  <a:lnTo>
                    <a:pt x="10" y="282"/>
                  </a:lnTo>
                  <a:lnTo>
                    <a:pt x="15" y="312"/>
                  </a:lnTo>
                  <a:lnTo>
                    <a:pt x="21" y="343"/>
                  </a:lnTo>
                  <a:lnTo>
                    <a:pt x="27" y="372"/>
                  </a:lnTo>
                  <a:lnTo>
                    <a:pt x="35" y="401"/>
                  </a:lnTo>
                  <a:lnTo>
                    <a:pt x="42" y="430"/>
                  </a:lnTo>
                  <a:lnTo>
                    <a:pt x="51" y="458"/>
                  </a:lnTo>
                  <a:lnTo>
                    <a:pt x="60" y="488"/>
                  </a:lnTo>
                  <a:lnTo>
                    <a:pt x="69" y="516"/>
                  </a:lnTo>
                  <a:lnTo>
                    <a:pt x="81" y="543"/>
                  </a:lnTo>
                  <a:lnTo>
                    <a:pt x="91" y="571"/>
                  </a:lnTo>
                  <a:lnTo>
                    <a:pt x="103" y="598"/>
                  </a:lnTo>
                  <a:lnTo>
                    <a:pt x="115" y="624"/>
                  </a:lnTo>
                  <a:lnTo>
                    <a:pt x="128" y="652"/>
                  </a:lnTo>
                  <a:lnTo>
                    <a:pt x="141" y="678"/>
                  </a:lnTo>
                  <a:lnTo>
                    <a:pt x="155" y="704"/>
                  </a:lnTo>
                  <a:lnTo>
                    <a:pt x="169" y="729"/>
                  </a:lnTo>
                  <a:lnTo>
                    <a:pt x="184" y="754"/>
                  </a:lnTo>
                  <a:lnTo>
                    <a:pt x="200" y="779"/>
                  </a:lnTo>
                  <a:lnTo>
                    <a:pt x="216" y="803"/>
                  </a:lnTo>
                  <a:lnTo>
                    <a:pt x="233" y="828"/>
                  </a:lnTo>
                  <a:lnTo>
                    <a:pt x="251" y="851"/>
                  </a:lnTo>
                  <a:lnTo>
                    <a:pt x="268" y="874"/>
                  </a:lnTo>
                  <a:lnTo>
                    <a:pt x="287" y="897"/>
                  </a:lnTo>
                  <a:lnTo>
                    <a:pt x="305" y="919"/>
                  </a:lnTo>
                  <a:lnTo>
                    <a:pt x="324" y="941"/>
                  </a:lnTo>
                  <a:lnTo>
                    <a:pt x="344" y="962"/>
                  </a:lnTo>
                  <a:lnTo>
                    <a:pt x="364" y="984"/>
                  </a:lnTo>
                  <a:lnTo>
                    <a:pt x="385" y="1004"/>
                  </a:lnTo>
                  <a:lnTo>
                    <a:pt x="407" y="1024"/>
                  </a:lnTo>
                  <a:lnTo>
                    <a:pt x="428" y="1043"/>
                  </a:lnTo>
                  <a:lnTo>
                    <a:pt x="450" y="1062"/>
                  </a:lnTo>
                  <a:lnTo>
                    <a:pt x="473" y="1081"/>
                  </a:lnTo>
                  <a:lnTo>
                    <a:pt x="495" y="1099"/>
                  </a:lnTo>
                  <a:lnTo>
                    <a:pt x="519" y="1116"/>
                  </a:lnTo>
                  <a:lnTo>
                    <a:pt x="542" y="1134"/>
                  </a:lnTo>
                  <a:lnTo>
                    <a:pt x="567" y="1151"/>
                  </a:lnTo>
                  <a:lnTo>
                    <a:pt x="592" y="1166"/>
                  </a:lnTo>
                  <a:lnTo>
                    <a:pt x="616" y="1182"/>
                  </a:lnTo>
                  <a:lnTo>
                    <a:pt x="642" y="1196"/>
                  </a:lnTo>
                  <a:lnTo>
                    <a:pt x="667" y="1211"/>
                  </a:lnTo>
                  <a:lnTo>
                    <a:pt x="693" y="1224"/>
                  </a:lnTo>
                  <a:lnTo>
                    <a:pt x="720" y="1237"/>
                  </a:lnTo>
                  <a:lnTo>
                    <a:pt x="747" y="1250"/>
                  </a:lnTo>
                  <a:lnTo>
                    <a:pt x="774" y="1262"/>
                  </a:lnTo>
                  <a:lnTo>
                    <a:pt x="801" y="1273"/>
                  </a:lnTo>
                  <a:lnTo>
                    <a:pt x="828" y="1283"/>
                  </a:lnTo>
                  <a:lnTo>
                    <a:pt x="856" y="1294"/>
                  </a:lnTo>
                  <a:lnTo>
                    <a:pt x="885" y="1304"/>
                  </a:lnTo>
                  <a:lnTo>
                    <a:pt x="914" y="1312"/>
                  </a:lnTo>
                  <a:lnTo>
                    <a:pt x="942" y="1321"/>
                  </a:lnTo>
                  <a:lnTo>
                    <a:pt x="971" y="1328"/>
                  </a:lnTo>
                  <a:lnTo>
                    <a:pt x="1001" y="1335"/>
                  </a:lnTo>
                  <a:lnTo>
                    <a:pt x="1030" y="1341"/>
                  </a:lnTo>
                  <a:lnTo>
                    <a:pt x="1061" y="1346"/>
                  </a:lnTo>
                  <a:lnTo>
                    <a:pt x="1091" y="1351"/>
                  </a:lnTo>
                  <a:lnTo>
                    <a:pt x="1121" y="1355"/>
                  </a:lnTo>
                  <a:lnTo>
                    <a:pt x="1151" y="1358"/>
                  </a:lnTo>
                  <a:lnTo>
                    <a:pt x="1182" y="1361"/>
                  </a:lnTo>
                  <a:lnTo>
                    <a:pt x="1214" y="1363"/>
                  </a:lnTo>
                  <a:lnTo>
                    <a:pt x="1245" y="1364"/>
                  </a:lnTo>
                  <a:lnTo>
                    <a:pt x="1276" y="1364"/>
                  </a:lnTo>
                  <a:lnTo>
                    <a:pt x="1281" y="1364"/>
                  </a:lnTo>
                  <a:lnTo>
                    <a:pt x="1285" y="1363"/>
                  </a:lnTo>
                  <a:lnTo>
                    <a:pt x="1290" y="1362"/>
                  </a:lnTo>
                  <a:lnTo>
                    <a:pt x="1295" y="1362"/>
                  </a:lnTo>
                  <a:close/>
                </a:path>
              </a:pathLst>
            </a:custGeom>
            <a:solidFill>
              <a:schemeClr val="accent5">
                <a:lumMod val="60000"/>
                <a:lumOff val="4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86404" tIns="43202" rIns="86404" bIns="43202" anchor="ctr"/>
            <a:lstStyle/>
            <a:p>
              <a:pPr>
                <a:lnSpc>
                  <a:spcPct val="120000"/>
                </a:lnSpc>
                <a:defRPr/>
              </a:pPr>
              <a:endParaRPr lang="en-US" sz="800" dirty="0">
                <a:solidFill>
                  <a:srgbClr val="4D4D4D"/>
                </a:solidFill>
                <a:latin typeface="微软雅黑" panose="020B0503020204020204" pitchFamily="34" charset="-122"/>
              </a:endParaRPr>
            </a:p>
          </p:txBody>
        </p:sp>
        <p:sp>
          <p:nvSpPr>
            <p:cNvPr id="14" name="箭头2"/>
            <p:cNvSpPr>
              <a:spLocks noChangeAspect="1"/>
            </p:cNvSpPr>
            <p:nvPr/>
          </p:nvSpPr>
          <p:spPr bwMode="auto">
            <a:xfrm>
              <a:off x="4333558" y="2784660"/>
              <a:ext cx="1392123" cy="1239033"/>
            </a:xfrm>
            <a:custGeom>
              <a:avLst/>
              <a:gdLst>
                <a:gd name="T0" fmla="*/ 0 w 1385"/>
                <a:gd name="T1" fmla="*/ 903 h 1233"/>
                <a:gd name="T2" fmla="*/ 221 w 1385"/>
                <a:gd name="T3" fmla="*/ 588 h 1233"/>
                <a:gd name="T4" fmla="*/ 262 w 1385"/>
                <a:gd name="T5" fmla="*/ 579 h 1233"/>
                <a:gd name="T6" fmla="*/ 302 w 1385"/>
                <a:gd name="T7" fmla="*/ 567 h 1233"/>
                <a:gd name="T8" fmla="*/ 354 w 1385"/>
                <a:gd name="T9" fmla="*/ 548 h 1233"/>
                <a:gd name="T10" fmla="*/ 391 w 1385"/>
                <a:gd name="T11" fmla="*/ 531 h 1233"/>
                <a:gd name="T12" fmla="*/ 427 w 1385"/>
                <a:gd name="T13" fmla="*/ 511 h 1233"/>
                <a:gd name="T14" fmla="*/ 472 w 1385"/>
                <a:gd name="T15" fmla="*/ 482 h 1233"/>
                <a:gd name="T16" fmla="*/ 506 w 1385"/>
                <a:gd name="T17" fmla="*/ 458 h 1233"/>
                <a:gd name="T18" fmla="*/ 526 w 1385"/>
                <a:gd name="T19" fmla="*/ 441 h 1233"/>
                <a:gd name="T20" fmla="*/ 546 w 1385"/>
                <a:gd name="T21" fmla="*/ 423 h 1233"/>
                <a:gd name="T22" fmla="*/ 565 w 1385"/>
                <a:gd name="T23" fmla="*/ 405 h 1233"/>
                <a:gd name="T24" fmla="*/ 584 w 1385"/>
                <a:gd name="T25" fmla="*/ 385 h 1233"/>
                <a:gd name="T26" fmla="*/ 610 w 1385"/>
                <a:gd name="T27" fmla="*/ 353 h 1233"/>
                <a:gd name="T28" fmla="*/ 642 w 1385"/>
                <a:gd name="T29" fmla="*/ 310 h 1233"/>
                <a:gd name="T30" fmla="*/ 671 w 1385"/>
                <a:gd name="T31" fmla="*/ 264 h 1233"/>
                <a:gd name="T32" fmla="*/ 689 w 1385"/>
                <a:gd name="T33" fmla="*/ 228 h 1233"/>
                <a:gd name="T34" fmla="*/ 705 w 1385"/>
                <a:gd name="T35" fmla="*/ 189 h 1233"/>
                <a:gd name="T36" fmla="*/ 723 w 1385"/>
                <a:gd name="T37" fmla="*/ 138 h 1233"/>
                <a:gd name="T38" fmla="*/ 737 w 1385"/>
                <a:gd name="T39" fmla="*/ 84 h 1233"/>
                <a:gd name="T40" fmla="*/ 746 w 1385"/>
                <a:gd name="T41" fmla="*/ 28 h 1233"/>
                <a:gd name="T42" fmla="*/ 748 w 1385"/>
                <a:gd name="T43" fmla="*/ 0 h 1233"/>
                <a:gd name="T44" fmla="*/ 1385 w 1385"/>
                <a:gd name="T45" fmla="*/ 4 h 1233"/>
                <a:gd name="T46" fmla="*/ 1382 w 1385"/>
                <a:gd name="T47" fmla="*/ 66 h 1233"/>
                <a:gd name="T48" fmla="*/ 1375 w 1385"/>
                <a:gd name="T49" fmla="*/ 126 h 1233"/>
                <a:gd name="T50" fmla="*/ 1366 w 1385"/>
                <a:gd name="T51" fmla="*/ 185 h 1233"/>
                <a:gd name="T52" fmla="*/ 1354 w 1385"/>
                <a:gd name="T53" fmla="*/ 245 h 1233"/>
                <a:gd name="T54" fmla="*/ 1339 w 1385"/>
                <a:gd name="T55" fmla="*/ 302 h 1233"/>
                <a:gd name="T56" fmla="*/ 1322 w 1385"/>
                <a:gd name="T57" fmla="*/ 359 h 1233"/>
                <a:gd name="T58" fmla="*/ 1301 w 1385"/>
                <a:gd name="T59" fmla="*/ 414 h 1233"/>
                <a:gd name="T60" fmla="*/ 1279 w 1385"/>
                <a:gd name="T61" fmla="*/ 468 h 1233"/>
                <a:gd name="T62" fmla="*/ 1255 w 1385"/>
                <a:gd name="T63" fmla="*/ 522 h 1233"/>
                <a:gd name="T64" fmla="*/ 1228 w 1385"/>
                <a:gd name="T65" fmla="*/ 573 h 1233"/>
                <a:gd name="T66" fmla="*/ 1200 w 1385"/>
                <a:gd name="T67" fmla="*/ 623 h 1233"/>
                <a:gd name="T68" fmla="*/ 1169 w 1385"/>
                <a:gd name="T69" fmla="*/ 671 h 1233"/>
                <a:gd name="T70" fmla="*/ 1135 w 1385"/>
                <a:gd name="T71" fmla="*/ 719 h 1233"/>
                <a:gd name="T72" fmla="*/ 1099 w 1385"/>
                <a:gd name="T73" fmla="*/ 764 h 1233"/>
                <a:gd name="T74" fmla="*/ 1062 w 1385"/>
                <a:gd name="T75" fmla="*/ 808 h 1233"/>
                <a:gd name="T76" fmla="*/ 1023 w 1385"/>
                <a:gd name="T77" fmla="*/ 851 h 1233"/>
                <a:gd name="T78" fmla="*/ 982 w 1385"/>
                <a:gd name="T79" fmla="*/ 891 h 1233"/>
                <a:gd name="T80" fmla="*/ 939 w 1385"/>
                <a:gd name="T81" fmla="*/ 929 h 1233"/>
                <a:gd name="T82" fmla="*/ 895 w 1385"/>
                <a:gd name="T83" fmla="*/ 965 h 1233"/>
                <a:gd name="T84" fmla="*/ 849 w 1385"/>
                <a:gd name="T85" fmla="*/ 1000 h 1233"/>
                <a:gd name="T86" fmla="*/ 801 w 1385"/>
                <a:gd name="T87" fmla="*/ 1032 h 1233"/>
                <a:gd name="T88" fmla="*/ 752 w 1385"/>
                <a:gd name="T89" fmla="*/ 1063 h 1233"/>
                <a:gd name="T90" fmla="*/ 701 w 1385"/>
                <a:gd name="T91" fmla="*/ 1090 h 1233"/>
                <a:gd name="T92" fmla="*/ 649 w 1385"/>
                <a:gd name="T93" fmla="*/ 1116 h 1233"/>
                <a:gd name="T94" fmla="*/ 595 w 1385"/>
                <a:gd name="T95" fmla="*/ 1139 h 1233"/>
                <a:gd name="T96" fmla="*/ 541 w 1385"/>
                <a:gd name="T97" fmla="*/ 1161 h 1233"/>
                <a:gd name="T98" fmla="*/ 485 w 1385"/>
                <a:gd name="T99" fmla="*/ 1180 h 1233"/>
                <a:gd name="T100" fmla="*/ 428 w 1385"/>
                <a:gd name="T101" fmla="*/ 1196 h 1233"/>
                <a:gd name="T102" fmla="*/ 370 w 1385"/>
                <a:gd name="T103" fmla="*/ 1209 h 1233"/>
                <a:gd name="T104" fmla="*/ 311 w 1385"/>
                <a:gd name="T105" fmla="*/ 1220 h 1233"/>
                <a:gd name="T106" fmla="*/ 251 w 1385"/>
                <a:gd name="T107" fmla="*/ 1228 h 1233"/>
                <a:gd name="T108" fmla="*/ 191 w 1385"/>
                <a:gd name="T109" fmla="*/ 1233 h 1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5" h="1233">
                  <a:moveTo>
                    <a:pt x="191" y="1233"/>
                  </a:moveTo>
                  <a:lnTo>
                    <a:pt x="0" y="903"/>
                  </a:lnTo>
                  <a:lnTo>
                    <a:pt x="194" y="592"/>
                  </a:lnTo>
                  <a:lnTo>
                    <a:pt x="221" y="588"/>
                  </a:lnTo>
                  <a:lnTo>
                    <a:pt x="248" y="582"/>
                  </a:lnTo>
                  <a:lnTo>
                    <a:pt x="262" y="579"/>
                  </a:lnTo>
                  <a:lnTo>
                    <a:pt x="275" y="575"/>
                  </a:lnTo>
                  <a:lnTo>
                    <a:pt x="302" y="567"/>
                  </a:lnTo>
                  <a:lnTo>
                    <a:pt x="327" y="558"/>
                  </a:lnTo>
                  <a:lnTo>
                    <a:pt x="354" y="548"/>
                  </a:lnTo>
                  <a:lnTo>
                    <a:pt x="379" y="537"/>
                  </a:lnTo>
                  <a:lnTo>
                    <a:pt x="391" y="531"/>
                  </a:lnTo>
                  <a:lnTo>
                    <a:pt x="403" y="525"/>
                  </a:lnTo>
                  <a:lnTo>
                    <a:pt x="427" y="511"/>
                  </a:lnTo>
                  <a:lnTo>
                    <a:pt x="450" y="497"/>
                  </a:lnTo>
                  <a:lnTo>
                    <a:pt x="472" y="482"/>
                  </a:lnTo>
                  <a:lnTo>
                    <a:pt x="494" y="467"/>
                  </a:lnTo>
                  <a:lnTo>
                    <a:pt x="506" y="458"/>
                  </a:lnTo>
                  <a:lnTo>
                    <a:pt x="516" y="450"/>
                  </a:lnTo>
                  <a:lnTo>
                    <a:pt x="526" y="441"/>
                  </a:lnTo>
                  <a:lnTo>
                    <a:pt x="536" y="432"/>
                  </a:lnTo>
                  <a:lnTo>
                    <a:pt x="546" y="423"/>
                  </a:lnTo>
                  <a:lnTo>
                    <a:pt x="556" y="414"/>
                  </a:lnTo>
                  <a:lnTo>
                    <a:pt x="565" y="405"/>
                  </a:lnTo>
                  <a:lnTo>
                    <a:pt x="575" y="395"/>
                  </a:lnTo>
                  <a:lnTo>
                    <a:pt x="584" y="385"/>
                  </a:lnTo>
                  <a:lnTo>
                    <a:pt x="593" y="375"/>
                  </a:lnTo>
                  <a:lnTo>
                    <a:pt x="610" y="353"/>
                  </a:lnTo>
                  <a:lnTo>
                    <a:pt x="626" y="332"/>
                  </a:lnTo>
                  <a:lnTo>
                    <a:pt x="642" y="310"/>
                  </a:lnTo>
                  <a:lnTo>
                    <a:pt x="656" y="287"/>
                  </a:lnTo>
                  <a:lnTo>
                    <a:pt x="671" y="264"/>
                  </a:lnTo>
                  <a:lnTo>
                    <a:pt x="683" y="240"/>
                  </a:lnTo>
                  <a:lnTo>
                    <a:pt x="689" y="228"/>
                  </a:lnTo>
                  <a:lnTo>
                    <a:pt x="695" y="215"/>
                  </a:lnTo>
                  <a:lnTo>
                    <a:pt x="705" y="189"/>
                  </a:lnTo>
                  <a:lnTo>
                    <a:pt x="715" y="164"/>
                  </a:lnTo>
                  <a:lnTo>
                    <a:pt x="723" y="138"/>
                  </a:lnTo>
                  <a:lnTo>
                    <a:pt x="731" y="111"/>
                  </a:lnTo>
                  <a:lnTo>
                    <a:pt x="737" y="84"/>
                  </a:lnTo>
                  <a:lnTo>
                    <a:pt x="742" y="57"/>
                  </a:lnTo>
                  <a:lnTo>
                    <a:pt x="746" y="28"/>
                  </a:lnTo>
                  <a:lnTo>
                    <a:pt x="747" y="14"/>
                  </a:lnTo>
                  <a:lnTo>
                    <a:pt x="748" y="0"/>
                  </a:lnTo>
                  <a:lnTo>
                    <a:pt x="1032" y="202"/>
                  </a:lnTo>
                  <a:lnTo>
                    <a:pt x="1385" y="4"/>
                  </a:lnTo>
                  <a:lnTo>
                    <a:pt x="1384" y="36"/>
                  </a:lnTo>
                  <a:lnTo>
                    <a:pt x="1382" y="66"/>
                  </a:lnTo>
                  <a:lnTo>
                    <a:pt x="1379" y="96"/>
                  </a:lnTo>
                  <a:lnTo>
                    <a:pt x="1375" y="126"/>
                  </a:lnTo>
                  <a:lnTo>
                    <a:pt x="1371" y="156"/>
                  </a:lnTo>
                  <a:lnTo>
                    <a:pt x="1366" y="185"/>
                  </a:lnTo>
                  <a:lnTo>
                    <a:pt x="1360" y="216"/>
                  </a:lnTo>
                  <a:lnTo>
                    <a:pt x="1354" y="245"/>
                  </a:lnTo>
                  <a:lnTo>
                    <a:pt x="1347" y="273"/>
                  </a:lnTo>
                  <a:lnTo>
                    <a:pt x="1339" y="302"/>
                  </a:lnTo>
                  <a:lnTo>
                    <a:pt x="1331" y="330"/>
                  </a:lnTo>
                  <a:lnTo>
                    <a:pt x="1322" y="359"/>
                  </a:lnTo>
                  <a:lnTo>
                    <a:pt x="1313" y="387"/>
                  </a:lnTo>
                  <a:lnTo>
                    <a:pt x="1301" y="414"/>
                  </a:lnTo>
                  <a:lnTo>
                    <a:pt x="1291" y="441"/>
                  </a:lnTo>
                  <a:lnTo>
                    <a:pt x="1279" y="468"/>
                  </a:lnTo>
                  <a:lnTo>
                    <a:pt x="1268" y="494"/>
                  </a:lnTo>
                  <a:lnTo>
                    <a:pt x="1255" y="522"/>
                  </a:lnTo>
                  <a:lnTo>
                    <a:pt x="1242" y="547"/>
                  </a:lnTo>
                  <a:lnTo>
                    <a:pt x="1228" y="573"/>
                  </a:lnTo>
                  <a:lnTo>
                    <a:pt x="1214" y="598"/>
                  </a:lnTo>
                  <a:lnTo>
                    <a:pt x="1200" y="623"/>
                  </a:lnTo>
                  <a:lnTo>
                    <a:pt x="1184" y="647"/>
                  </a:lnTo>
                  <a:lnTo>
                    <a:pt x="1169" y="671"/>
                  </a:lnTo>
                  <a:lnTo>
                    <a:pt x="1152" y="696"/>
                  </a:lnTo>
                  <a:lnTo>
                    <a:pt x="1135" y="719"/>
                  </a:lnTo>
                  <a:lnTo>
                    <a:pt x="1117" y="742"/>
                  </a:lnTo>
                  <a:lnTo>
                    <a:pt x="1099" y="764"/>
                  </a:lnTo>
                  <a:lnTo>
                    <a:pt x="1081" y="786"/>
                  </a:lnTo>
                  <a:lnTo>
                    <a:pt x="1062" y="808"/>
                  </a:lnTo>
                  <a:lnTo>
                    <a:pt x="1043" y="829"/>
                  </a:lnTo>
                  <a:lnTo>
                    <a:pt x="1023" y="851"/>
                  </a:lnTo>
                  <a:lnTo>
                    <a:pt x="1003" y="871"/>
                  </a:lnTo>
                  <a:lnTo>
                    <a:pt x="982" y="891"/>
                  </a:lnTo>
                  <a:lnTo>
                    <a:pt x="961" y="910"/>
                  </a:lnTo>
                  <a:lnTo>
                    <a:pt x="939" y="929"/>
                  </a:lnTo>
                  <a:lnTo>
                    <a:pt x="917" y="947"/>
                  </a:lnTo>
                  <a:lnTo>
                    <a:pt x="895" y="965"/>
                  </a:lnTo>
                  <a:lnTo>
                    <a:pt x="872" y="982"/>
                  </a:lnTo>
                  <a:lnTo>
                    <a:pt x="849" y="1000"/>
                  </a:lnTo>
                  <a:lnTo>
                    <a:pt x="826" y="1017"/>
                  </a:lnTo>
                  <a:lnTo>
                    <a:pt x="801" y="1032"/>
                  </a:lnTo>
                  <a:lnTo>
                    <a:pt x="776" y="1048"/>
                  </a:lnTo>
                  <a:lnTo>
                    <a:pt x="752" y="1063"/>
                  </a:lnTo>
                  <a:lnTo>
                    <a:pt x="727" y="1077"/>
                  </a:lnTo>
                  <a:lnTo>
                    <a:pt x="701" y="1090"/>
                  </a:lnTo>
                  <a:lnTo>
                    <a:pt x="676" y="1104"/>
                  </a:lnTo>
                  <a:lnTo>
                    <a:pt x="649" y="1116"/>
                  </a:lnTo>
                  <a:lnTo>
                    <a:pt x="622" y="1128"/>
                  </a:lnTo>
                  <a:lnTo>
                    <a:pt x="595" y="1139"/>
                  </a:lnTo>
                  <a:lnTo>
                    <a:pt x="568" y="1150"/>
                  </a:lnTo>
                  <a:lnTo>
                    <a:pt x="541" y="1161"/>
                  </a:lnTo>
                  <a:lnTo>
                    <a:pt x="514" y="1171"/>
                  </a:lnTo>
                  <a:lnTo>
                    <a:pt x="485" y="1180"/>
                  </a:lnTo>
                  <a:lnTo>
                    <a:pt x="456" y="1188"/>
                  </a:lnTo>
                  <a:lnTo>
                    <a:pt x="428" y="1196"/>
                  </a:lnTo>
                  <a:lnTo>
                    <a:pt x="399" y="1203"/>
                  </a:lnTo>
                  <a:lnTo>
                    <a:pt x="370" y="1209"/>
                  </a:lnTo>
                  <a:lnTo>
                    <a:pt x="340" y="1215"/>
                  </a:lnTo>
                  <a:lnTo>
                    <a:pt x="311" y="1220"/>
                  </a:lnTo>
                  <a:lnTo>
                    <a:pt x="281" y="1224"/>
                  </a:lnTo>
                  <a:lnTo>
                    <a:pt x="251" y="1228"/>
                  </a:lnTo>
                  <a:lnTo>
                    <a:pt x="221" y="1231"/>
                  </a:lnTo>
                  <a:lnTo>
                    <a:pt x="191" y="1233"/>
                  </a:lnTo>
                  <a:close/>
                </a:path>
              </a:pathLst>
            </a:cu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31754" rIns="0" bIns="31754" anchor="ctr"/>
            <a:lstStyle/>
            <a:p>
              <a:pPr marL="129540" indent="-129540">
                <a:lnSpc>
                  <a:spcPct val="120000"/>
                </a:lnSpc>
                <a:spcBef>
                  <a:spcPts val="425"/>
                </a:spcBef>
                <a:spcAft>
                  <a:spcPts val="425"/>
                </a:spcAft>
                <a:buFont typeface="Arial" panose="020B0604020202020204" pitchFamily="34" charset="0"/>
                <a:buChar char="•"/>
                <a:defRPr/>
              </a:pPr>
              <a:endParaRPr lang="en-US" sz="1000" dirty="0">
                <a:solidFill>
                  <a:prstClr val="white"/>
                </a:solidFill>
                <a:latin typeface="微软雅黑" panose="020B0503020204020204" pitchFamily="34" charset="-122"/>
              </a:endParaRPr>
            </a:p>
          </p:txBody>
        </p:sp>
      </p:grpSp>
      <p:sp>
        <p:nvSpPr>
          <p:cNvPr id="15" name="中心文本"/>
          <p:cNvSpPr txBox="1">
            <a:spLocks noChangeArrowheads="1"/>
          </p:cNvSpPr>
          <p:nvPr/>
        </p:nvSpPr>
        <p:spPr bwMode="auto">
          <a:xfrm>
            <a:off x="3847514" y="2465150"/>
            <a:ext cx="1224109" cy="292735"/>
          </a:xfrm>
          <a:prstGeom prst="rect">
            <a:avLst/>
          </a:prstGeom>
          <a:noFill/>
          <a:ln w="9525">
            <a:noFill/>
            <a:miter lim="800000"/>
          </a:ln>
        </p:spPr>
        <p:txBody>
          <a:bodyPr lIns="64803" tIns="32401" rIns="64803" bIns="32401">
            <a:spAutoFit/>
          </a:bodyPr>
          <a:lstStyle/>
          <a:p>
            <a:pPr algn="ctr" eaLnBrk="1" hangingPunct="1"/>
            <a:r>
              <a:rPr lang="zh-CN" altLang="en-US" sz="1400" b="1" kern="0" dirty="0">
                <a:latin typeface="微软雅黑" panose="020B0503020204020204" pitchFamily="34" charset="-122"/>
                <a:ea typeface="微软雅黑" panose="020B0503020204020204" pitchFamily="34" charset="-122"/>
                <a:sym typeface="+mn-ea"/>
              </a:rPr>
              <a:t>服务及承诺</a:t>
            </a:r>
            <a:endParaRPr lang="zh-CN" altLang="en-US" sz="1400" b="1" kern="0" dirty="0">
              <a:solidFill>
                <a:srgbClr val="7D7D7D"/>
              </a:solidFill>
              <a:latin typeface="微软雅黑" panose="020B0503020204020204" pitchFamily="34" charset="-122"/>
              <a:ea typeface="微软雅黑" panose="020B0503020204020204" pitchFamily="34" charset="-122"/>
              <a:sym typeface="+mn-ea"/>
            </a:endParaRPr>
          </a:p>
        </p:txBody>
      </p:sp>
      <p:sp>
        <p:nvSpPr>
          <p:cNvPr id="16" name="TextBox 10"/>
          <p:cNvSpPr txBox="1"/>
          <p:nvPr/>
        </p:nvSpPr>
        <p:spPr>
          <a:xfrm>
            <a:off x="507365" y="1419860"/>
            <a:ext cx="3491865" cy="807085"/>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rPr>
              <a:t>7、公司针对特定客户，提供粤语服务</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7" name="TextBox 10"/>
          <p:cNvSpPr txBox="1"/>
          <p:nvPr/>
        </p:nvSpPr>
        <p:spPr>
          <a:xfrm>
            <a:off x="5400040" y="1419860"/>
            <a:ext cx="3218180" cy="807085"/>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rPr>
              <a:t>8、我公司利用业内庞大的资源优势，与航空公司申请特价机票，最多为您节省50%的商旅成本。</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8" name="TextBox 10"/>
          <p:cNvSpPr txBox="1"/>
          <p:nvPr/>
        </p:nvSpPr>
        <p:spPr>
          <a:xfrm>
            <a:off x="975664" y="3441676"/>
            <a:ext cx="2556225" cy="807022"/>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rPr>
              <a:t>11、我公司设立投诉专线</a:t>
            </a:r>
            <a:r>
              <a:rPr lang="en-US" altLang="zh-CN" sz="1000" kern="0" dirty="0">
                <a:solidFill>
                  <a:schemeClr val="tx1">
                    <a:lumMod val="85000"/>
                    <a:lumOff val="15000"/>
                  </a:schemeClr>
                </a:solidFill>
                <a:latin typeface="微软雅黑" panose="020B0503020204020204" pitchFamily="34" charset="-122"/>
                <a:ea typeface="微软雅黑" panose="020B0503020204020204" pitchFamily="34" charset="-122"/>
              </a:rPr>
              <a:t>13911942892</a:t>
            </a: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rPr>
              <a:t>，全面解决客户问题</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9" name="TextBox 18"/>
          <p:cNvSpPr txBox="1"/>
          <p:nvPr/>
        </p:nvSpPr>
        <p:spPr>
          <a:xfrm>
            <a:off x="5310144" y="3441676"/>
            <a:ext cx="2556225" cy="807022"/>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rPr>
              <a:t>12、双方在合作过程中出现因我公司方面原因造成客人不能登机，我公司将负全部责任</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0" name="TextBox 10"/>
          <p:cNvSpPr txBox="1"/>
          <p:nvPr/>
        </p:nvSpPr>
        <p:spPr>
          <a:xfrm>
            <a:off x="507365" y="2327275"/>
            <a:ext cx="3491865" cy="807085"/>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sym typeface="+mn-ea"/>
              </a:rPr>
              <a:t>9、我公司承诺保证由北京至异地及异地至异地的（港澳台地区除外）机票,在同一时刻，我公司报的是最低价，如顾客在正常渠道（即航协指定机票代理商处购买的机票）获得的机票价格比我公司对外公布的价格更低，机票价格差额部分就可获得我公司的双倍赔偿。</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21" name="TextBox 10"/>
          <p:cNvSpPr txBox="1"/>
          <p:nvPr/>
        </p:nvSpPr>
        <p:spPr>
          <a:xfrm>
            <a:off x="5309870" y="2327275"/>
            <a:ext cx="3491865" cy="807085"/>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sym typeface="+mn-ea"/>
              </a:rPr>
              <a:t>10、我们将保护您的隐私权并保证您所提供的个人资料的保密性。我们所收集的个人资料仅用于为您提供服务并力保满足您的订单要求，在未经访问者授权同意的情况下，我公司不会将访问者的个人资料泄露给第三方</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21" presetClass="entr" presetSubtype="1"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heel(1)">
                                      <p:cBhvr>
                                        <p:cTn id="18" dur="500"/>
                                        <p:tgtEl>
                                          <p:spTgt spid="10"/>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left)">
                                      <p:cBhvr>
                                        <p:cTn id="28" dur="500"/>
                                        <p:tgtEl>
                                          <p:spTgt spid="17"/>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500"/>
                                        <p:tgtEl>
                                          <p:spTgt spid="19"/>
                                        </p:tgtEl>
                                      </p:cBhvr>
                                    </p:animEffect>
                                  </p:childTnLst>
                                </p:cTn>
                              </p:par>
                            </p:childTnLst>
                          </p:cTn>
                        </p:par>
                        <p:par>
                          <p:cTn id="33" fill="hold">
                            <p:stCondLst>
                              <p:cond delay="3000"/>
                            </p:stCondLst>
                            <p:childTnLst>
                              <p:par>
                                <p:cTn id="34" presetID="22" presetClass="entr" presetSubtype="2" fill="hold" grpId="0" nodeType="after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right)">
                                      <p:cBhvr>
                                        <p:cTn id="36" dur="500"/>
                                        <p:tgtEl>
                                          <p:spTgt spid="18"/>
                                        </p:tgtEl>
                                      </p:cBhvr>
                                    </p:animEffect>
                                  </p:childTnLst>
                                </p:cTn>
                              </p:par>
                            </p:childTnLst>
                          </p:cTn>
                        </p:par>
                        <p:par>
                          <p:cTn id="37" fill="hold">
                            <p:stCondLst>
                              <p:cond delay="3500"/>
                            </p:stCondLst>
                            <p:childTnLst>
                              <p:par>
                                <p:cTn id="38" presetID="22" presetClass="entr" presetSubtype="2" fill="hold" grpId="0" nodeType="after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right)">
                                      <p:cBhvr>
                                        <p:cTn id="40" dur="500"/>
                                        <p:tgtEl>
                                          <p:spTgt spid="16"/>
                                        </p:tgtEl>
                                      </p:cBhvr>
                                    </p:animEffect>
                                  </p:childTnLst>
                                </p:cTn>
                              </p:par>
                            </p:childTnLst>
                          </p:cTn>
                        </p:par>
                        <p:par>
                          <p:cTn id="41" fill="hold">
                            <p:stCondLst>
                              <p:cond delay="4000"/>
                            </p:stCondLst>
                            <p:childTnLst>
                              <p:par>
                                <p:cTn id="42" presetID="22" presetClass="entr" presetSubtype="2" fill="hold" grpId="0" nodeType="after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wipe(right)">
                                      <p:cBhvr>
                                        <p:cTn id="44" dur="500"/>
                                        <p:tgtEl>
                                          <p:spTgt spid="20"/>
                                        </p:tgtEl>
                                      </p:cBhvr>
                                    </p:animEffect>
                                  </p:childTnLst>
                                </p:cTn>
                              </p:par>
                            </p:childTnLst>
                          </p:cTn>
                        </p:par>
                        <p:par>
                          <p:cTn id="45" fill="hold">
                            <p:stCondLst>
                              <p:cond delay="4500"/>
                            </p:stCondLst>
                            <p:childTnLst>
                              <p:par>
                                <p:cTn id="46" presetID="22" presetClass="entr" presetSubtype="2" fill="hold" grpId="0" nodeType="after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wipe(right)">
                                      <p:cBhvr>
                                        <p:cTn id="4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ldLvl="0" animBg="1"/>
      <p:bldP spid="9" grpId="0" bldLvl="0" animBg="1"/>
      <p:bldP spid="15" grpId="0"/>
      <p:bldP spid="16" grpId="0"/>
      <p:bldP spid="17" grpId="0"/>
      <p:bldP spid="18" grpId="0"/>
      <p:bldP spid="19" grpId="0"/>
      <p:bldP spid="20" grpId="0"/>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16" y="51470"/>
            <a:ext cx="432048" cy="441292"/>
            <a:chOff x="7740352" y="-29830"/>
            <a:chExt cx="432048"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40352"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650" y="443230"/>
            <a:ext cx="5076825" cy="417830"/>
          </a:xfrm>
          <a:prstGeom prst="rect">
            <a:avLst/>
          </a:prstGeom>
          <a:noFill/>
          <a:ln w="9525">
            <a:noFill/>
            <a:miter lim="800000"/>
          </a:ln>
        </p:spPr>
        <p:txBody>
          <a:bodyPr wrap="square">
            <a:spAutoFit/>
          </a:bodyPr>
          <a:lstStyle/>
          <a:p>
            <a:pPr lvl="0">
              <a:defRPr/>
            </a:pPr>
            <a:r>
              <a:rPr lang="zh-CN" altLang="en-US" sz="2000" kern="0" dirty="0">
                <a:latin typeface="微软雅黑" panose="020B0503020204020204" pitchFamily="34" charset="-122"/>
                <a:ea typeface="微软雅黑" panose="020B0503020204020204" pitchFamily="34" charset="-122"/>
                <a:sym typeface="+mn-ea"/>
              </a:rPr>
              <a:t>费用结算及奖励方式</a:t>
            </a:r>
            <a:endParaRPr lang="zh-CN" altLang="en-US" sz="20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30" name="图片 29" descr="234725-14031ZJ91373.jpg"/>
          <p:cNvPicPr/>
          <p:nvPr/>
        </p:nvPicPr>
        <p:blipFill>
          <a:blip r:embed="rId1" cstate="print"/>
          <a:stretch>
            <a:fillRect/>
          </a:stretch>
        </p:blipFill>
        <p:spPr>
          <a:xfrm>
            <a:off x="395536" y="1599950"/>
            <a:ext cx="2772000" cy="2772000"/>
          </a:xfrm>
          <a:prstGeom prst="ellipse">
            <a:avLst/>
          </a:prstGeom>
        </p:spPr>
      </p:pic>
      <p:sp>
        <p:nvSpPr>
          <p:cNvPr id="31" name="任意多边形 23"/>
          <p:cNvSpPr>
            <a:spLocks noChangeArrowheads="1"/>
          </p:cNvSpPr>
          <p:nvPr/>
        </p:nvSpPr>
        <p:spPr bwMode="auto">
          <a:xfrm rot="2475510">
            <a:off x="3202900" y="1469337"/>
            <a:ext cx="1242476" cy="3582506"/>
          </a:xfrm>
          <a:custGeom>
            <a:avLst/>
            <a:gdLst>
              <a:gd name="T0" fmla="*/ 414046 w 1656184"/>
              <a:gd name="T1" fmla="*/ 4358333 h 4365104"/>
              <a:gd name="T2" fmla="*/ 419987 w 1656184"/>
              <a:gd name="T3" fmla="*/ 4365104 h 4365104"/>
              <a:gd name="T4" fmla="*/ 414046 w 1656184"/>
              <a:gd name="T5" fmla="*/ 4365104 h 4365104"/>
              <a:gd name="T6" fmla="*/ 828092 w 1656184"/>
              <a:gd name="T7" fmla="*/ 0 h 4365104"/>
              <a:gd name="T8" fmla="*/ 1656184 w 1656184"/>
              <a:gd name="T9" fmla="*/ 828092 h 4365104"/>
              <a:gd name="T10" fmla="*/ 1242138 w 1656184"/>
              <a:gd name="T11" fmla="*/ 828092 h 4365104"/>
              <a:gd name="T12" fmla="*/ 1242138 w 1656184"/>
              <a:gd name="T13" fmla="*/ 3609630 h 4365104"/>
              <a:gd name="T14" fmla="*/ 414046 w 1656184"/>
              <a:gd name="T15" fmla="*/ 4336065 h 4365104"/>
              <a:gd name="T16" fmla="*/ 414046 w 1656184"/>
              <a:gd name="T17" fmla="*/ 828092 h 4365104"/>
              <a:gd name="T18" fmla="*/ 0 w 1656184"/>
              <a:gd name="T19" fmla="*/ 828092 h 43651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656184"/>
              <a:gd name="T31" fmla="*/ 0 h 4365104"/>
              <a:gd name="T32" fmla="*/ 1656184 w 1656184"/>
              <a:gd name="T33" fmla="*/ 4365104 h 436510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656184" h="4365104">
                <a:moveTo>
                  <a:pt x="414046" y="4358333"/>
                </a:moveTo>
                <a:lnTo>
                  <a:pt x="419987" y="4365104"/>
                </a:lnTo>
                <a:lnTo>
                  <a:pt x="414046" y="4365104"/>
                </a:lnTo>
                <a:close/>
                <a:moveTo>
                  <a:pt x="828092" y="0"/>
                </a:moveTo>
                <a:lnTo>
                  <a:pt x="1656184" y="828092"/>
                </a:lnTo>
                <a:lnTo>
                  <a:pt x="1242138" y="828092"/>
                </a:lnTo>
                <a:lnTo>
                  <a:pt x="1242138" y="3609630"/>
                </a:lnTo>
                <a:lnTo>
                  <a:pt x="414046" y="4336065"/>
                </a:lnTo>
                <a:lnTo>
                  <a:pt x="414046" y="828092"/>
                </a:lnTo>
                <a:lnTo>
                  <a:pt x="0" y="828092"/>
                </a:lnTo>
                <a:close/>
              </a:path>
            </a:pathLst>
          </a:custGeom>
          <a:solidFill>
            <a:srgbClr val="0070C0"/>
          </a:solidFill>
          <a:ln w="12700" cap="flat" cmpd="sng">
            <a:noFill/>
            <a:beve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2" name="任意多边形 24"/>
          <p:cNvSpPr>
            <a:spLocks noChangeArrowheads="1"/>
          </p:cNvSpPr>
          <p:nvPr/>
        </p:nvSpPr>
        <p:spPr bwMode="auto">
          <a:xfrm rot="2475510">
            <a:off x="2311405" y="1741861"/>
            <a:ext cx="1242476" cy="3275004"/>
          </a:xfrm>
          <a:custGeom>
            <a:avLst/>
            <a:gdLst>
              <a:gd name="T0" fmla="*/ 414046 w 1656184"/>
              <a:gd name="T1" fmla="*/ 4358333 h 4365104"/>
              <a:gd name="T2" fmla="*/ 419987 w 1656184"/>
              <a:gd name="T3" fmla="*/ 4365104 h 4365104"/>
              <a:gd name="T4" fmla="*/ 414046 w 1656184"/>
              <a:gd name="T5" fmla="*/ 4365104 h 4365104"/>
              <a:gd name="T6" fmla="*/ 828092 w 1656184"/>
              <a:gd name="T7" fmla="*/ 0 h 4365104"/>
              <a:gd name="T8" fmla="*/ 1656184 w 1656184"/>
              <a:gd name="T9" fmla="*/ 828092 h 4365104"/>
              <a:gd name="T10" fmla="*/ 1242138 w 1656184"/>
              <a:gd name="T11" fmla="*/ 828092 h 4365104"/>
              <a:gd name="T12" fmla="*/ 1242138 w 1656184"/>
              <a:gd name="T13" fmla="*/ 3609630 h 4365104"/>
              <a:gd name="T14" fmla="*/ 414046 w 1656184"/>
              <a:gd name="T15" fmla="*/ 4336065 h 4365104"/>
              <a:gd name="T16" fmla="*/ 414046 w 1656184"/>
              <a:gd name="T17" fmla="*/ 828092 h 4365104"/>
              <a:gd name="T18" fmla="*/ 0 w 1656184"/>
              <a:gd name="T19" fmla="*/ 828092 h 43651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656184"/>
              <a:gd name="T31" fmla="*/ 0 h 4365104"/>
              <a:gd name="T32" fmla="*/ 1656184 w 1656184"/>
              <a:gd name="T33" fmla="*/ 4365104 h 436510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656184" h="4365104">
                <a:moveTo>
                  <a:pt x="414046" y="4358333"/>
                </a:moveTo>
                <a:lnTo>
                  <a:pt x="419987" y="4365104"/>
                </a:lnTo>
                <a:lnTo>
                  <a:pt x="414046" y="4365104"/>
                </a:lnTo>
                <a:close/>
                <a:moveTo>
                  <a:pt x="828092" y="0"/>
                </a:moveTo>
                <a:lnTo>
                  <a:pt x="1656184" y="828092"/>
                </a:lnTo>
                <a:lnTo>
                  <a:pt x="1242138" y="828092"/>
                </a:lnTo>
                <a:lnTo>
                  <a:pt x="1242138" y="3609630"/>
                </a:lnTo>
                <a:lnTo>
                  <a:pt x="414046" y="4336065"/>
                </a:lnTo>
                <a:lnTo>
                  <a:pt x="414046" y="828092"/>
                </a:lnTo>
                <a:lnTo>
                  <a:pt x="0" y="828092"/>
                </a:lnTo>
                <a:close/>
              </a:path>
            </a:pathLst>
          </a:custGeom>
          <a:solidFill>
            <a:schemeClr val="accent5">
              <a:lumMod val="40000"/>
              <a:lumOff val="60000"/>
            </a:schemeClr>
          </a:solidFill>
          <a:ln w="12700" cap="flat" cmpd="sng">
            <a:noFill/>
            <a:beve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33" name="组合 32"/>
          <p:cNvGrpSpPr/>
          <p:nvPr/>
        </p:nvGrpSpPr>
        <p:grpSpPr>
          <a:xfrm>
            <a:off x="3153794" y="3387288"/>
            <a:ext cx="1139350" cy="1139449"/>
            <a:chOff x="3153794" y="3182785"/>
            <a:chExt cx="1139350" cy="1139449"/>
          </a:xfrm>
        </p:grpSpPr>
        <p:sp>
          <p:nvSpPr>
            <p:cNvPr id="34" name="椭圆 19"/>
            <p:cNvSpPr>
              <a:spLocks noChangeArrowheads="1"/>
            </p:cNvSpPr>
            <p:nvPr/>
          </p:nvSpPr>
          <p:spPr bwMode="auto">
            <a:xfrm>
              <a:off x="3153794" y="3182785"/>
              <a:ext cx="1139350" cy="1139449"/>
            </a:xfrm>
            <a:prstGeom prst="ellipse">
              <a:avLst/>
            </a:prstGeom>
            <a:solidFill>
              <a:srgbClr val="0070C0"/>
            </a:solidFill>
            <a:ln w="28575" cap="flat" cmpd="sng">
              <a:solidFill>
                <a:schemeClr val="bg1"/>
              </a:solidFill>
              <a:beve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5" name="TextBox 2"/>
            <p:cNvSpPr>
              <a:spLocks noChangeArrowheads="1"/>
            </p:cNvSpPr>
            <p:nvPr/>
          </p:nvSpPr>
          <p:spPr bwMode="auto">
            <a:xfrm>
              <a:off x="3261883" y="3488690"/>
              <a:ext cx="950077" cy="746125"/>
            </a:xfrm>
            <a:prstGeom prst="rect">
              <a:avLst/>
            </a:prstGeom>
            <a:noFill/>
            <a:ln w="9525">
              <a:noFill/>
              <a:miter lim="800000"/>
            </a:ln>
          </p:spPr>
          <p:txBody>
            <a:bodyPr wrap="square">
              <a:spAutoFit/>
            </a:bodyPr>
            <a:lstStyle/>
            <a:p>
              <a:pPr algn="ctr"/>
              <a:r>
                <a:rPr lang="zh-CN" altLang="en-US" sz="1400" kern="0" dirty="0">
                  <a:latin typeface="微软雅黑" panose="020B0503020204020204" pitchFamily="34" charset="-122"/>
                  <a:ea typeface="微软雅黑" panose="020B0503020204020204" pitchFamily="34" charset="-122"/>
                  <a:sym typeface="+mn-ea"/>
                </a:rPr>
                <a:t>费用结算及奖励方式</a:t>
              </a:r>
              <a:endParaRPr lang="zh-CN" altLang="en-US" sz="1400"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36" name="TextBox 2"/>
          <p:cNvSpPr>
            <a:spLocks noChangeArrowheads="1"/>
          </p:cNvSpPr>
          <p:nvPr/>
        </p:nvSpPr>
        <p:spPr bwMode="auto">
          <a:xfrm>
            <a:off x="6012532" y="1260735"/>
            <a:ext cx="2303884" cy="606425"/>
          </a:xfrm>
          <a:prstGeom prst="rect">
            <a:avLst/>
          </a:prstGeom>
          <a:noFill/>
          <a:ln w="9525">
            <a:noFill/>
            <a:miter lim="800000"/>
          </a:ln>
        </p:spPr>
        <p:txBody>
          <a:bodyPr wrap="square">
            <a:spAutoFit/>
          </a:bodyPr>
          <a:lstStyle/>
          <a:p>
            <a:pPr lvl="0"/>
            <a:r>
              <a:rPr lang="zh-CN" altLang="en-US" sz="1100" kern="0" dirty="0">
                <a:latin typeface="微软雅黑" panose="020B0503020204020204" pitchFamily="34" charset="-122"/>
                <a:ea typeface="微软雅黑" panose="020B0503020204020204" pitchFamily="34" charset="-122"/>
                <a:sym typeface="+mn-ea"/>
              </a:rPr>
              <a:t>1、每月票款结算可以采用银行汇款、支票付款等方式，每月5日之前结算上月1—31日之间的票款</a:t>
            </a:r>
            <a:endParaRPr lang="zh-CN" altLang="en-US"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7" name="组合 36"/>
          <p:cNvGrpSpPr/>
          <p:nvPr/>
        </p:nvGrpSpPr>
        <p:grpSpPr>
          <a:xfrm>
            <a:off x="5256331" y="1225184"/>
            <a:ext cx="648172" cy="649091"/>
            <a:chOff x="5256331" y="1020681"/>
            <a:chExt cx="648172" cy="649091"/>
          </a:xfrm>
        </p:grpSpPr>
        <p:sp>
          <p:nvSpPr>
            <p:cNvPr id="38" name="椭圆 28"/>
            <p:cNvSpPr>
              <a:spLocks noChangeArrowheads="1"/>
            </p:cNvSpPr>
            <p:nvPr/>
          </p:nvSpPr>
          <p:spPr bwMode="auto">
            <a:xfrm>
              <a:off x="5256331" y="1020681"/>
              <a:ext cx="648172" cy="649091"/>
            </a:xfrm>
            <a:prstGeom prst="ellipse">
              <a:avLst/>
            </a:prstGeom>
            <a:solidFill>
              <a:srgbClr val="0070C0"/>
            </a:solidFill>
            <a:ln w="12700" cap="flat" cmpd="sng">
              <a:noFill/>
              <a:beve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pic>
          <p:nvPicPr>
            <p:cNvPr id="39" name="图片 27"/>
            <p:cNvPicPr>
              <a:picLocks noChangeAspect="1" noChangeArrowheads="1"/>
            </p:cNvPicPr>
            <p:nvPr/>
          </p:nvPicPr>
          <p:blipFill>
            <a:blip r:embed="rId2" cstate="print"/>
            <a:srcRect/>
            <a:stretch>
              <a:fillRect/>
            </a:stretch>
          </p:blipFill>
          <p:spPr bwMode="auto">
            <a:xfrm>
              <a:off x="5388041" y="1158625"/>
              <a:ext cx="399030" cy="399596"/>
            </a:xfrm>
            <a:prstGeom prst="rect">
              <a:avLst/>
            </a:prstGeom>
            <a:noFill/>
            <a:ln w="9525">
              <a:noFill/>
              <a:miter lim="800000"/>
              <a:headEnd/>
              <a:tailEnd/>
            </a:ln>
          </p:spPr>
        </p:pic>
      </p:grpSp>
      <p:sp>
        <p:nvSpPr>
          <p:cNvPr id="40" name="TextBox 2"/>
          <p:cNvSpPr>
            <a:spLocks noChangeArrowheads="1"/>
          </p:cNvSpPr>
          <p:nvPr/>
        </p:nvSpPr>
        <p:spPr bwMode="auto">
          <a:xfrm>
            <a:off x="6012696" y="2145577"/>
            <a:ext cx="2231712" cy="606425"/>
          </a:xfrm>
          <a:prstGeom prst="rect">
            <a:avLst/>
          </a:prstGeom>
          <a:noFill/>
          <a:ln w="9525">
            <a:noFill/>
            <a:miter lim="800000"/>
          </a:ln>
        </p:spPr>
        <p:txBody>
          <a:bodyPr wrap="square">
            <a:spAutoFit/>
          </a:bodyPr>
          <a:lstStyle/>
          <a:p>
            <a:pPr lvl="0"/>
            <a:r>
              <a:rPr lang="zh-CN" altLang="en-US"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rPr>
              <a:t>2、每月的返利可以在机票款中直接扣除，也可以由我方财务人员直接汇入贵公司指定公司帐户</a:t>
            </a:r>
            <a:endParaRPr lang="zh-CN" altLang="en-US"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41" name="组合 40"/>
          <p:cNvGrpSpPr/>
          <p:nvPr/>
        </p:nvGrpSpPr>
        <p:grpSpPr>
          <a:xfrm>
            <a:off x="5269431" y="2110091"/>
            <a:ext cx="648121" cy="647900"/>
            <a:chOff x="5269431" y="1905588"/>
            <a:chExt cx="648121" cy="647900"/>
          </a:xfrm>
        </p:grpSpPr>
        <p:sp>
          <p:nvSpPr>
            <p:cNvPr id="42" name="椭圆 33"/>
            <p:cNvSpPr>
              <a:spLocks noChangeArrowheads="1"/>
            </p:cNvSpPr>
            <p:nvPr/>
          </p:nvSpPr>
          <p:spPr bwMode="auto">
            <a:xfrm>
              <a:off x="5269431" y="1905588"/>
              <a:ext cx="648121" cy="647900"/>
            </a:xfrm>
            <a:prstGeom prst="ellipse">
              <a:avLst/>
            </a:prstGeom>
            <a:solidFill>
              <a:srgbClr val="0070C0"/>
            </a:solidFill>
            <a:ln w="12700" cap="flat" cmpd="sng">
              <a:noFill/>
              <a:beve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pic>
          <p:nvPicPr>
            <p:cNvPr id="43" name="图片 32"/>
            <p:cNvPicPr>
              <a:picLocks noChangeAspect="1" noChangeArrowheads="1"/>
            </p:cNvPicPr>
            <p:nvPr/>
          </p:nvPicPr>
          <p:blipFill>
            <a:blip r:embed="rId3" cstate="print"/>
            <a:srcRect/>
            <a:stretch>
              <a:fillRect/>
            </a:stretch>
          </p:blipFill>
          <p:spPr bwMode="auto">
            <a:xfrm>
              <a:off x="5395654" y="2050016"/>
              <a:ext cx="424753" cy="424608"/>
            </a:xfrm>
            <a:prstGeom prst="rect">
              <a:avLst/>
            </a:prstGeom>
            <a:noFill/>
            <a:ln w="9525">
              <a:noFill/>
              <a:miter lim="800000"/>
              <a:headEnd/>
              <a:tailEnd/>
            </a:ln>
          </p:spPr>
        </p:pic>
      </p:grpSp>
      <p:sp>
        <p:nvSpPr>
          <p:cNvPr id="44" name="TextBox 2"/>
          <p:cNvSpPr>
            <a:spLocks noChangeArrowheads="1"/>
          </p:cNvSpPr>
          <p:nvPr/>
        </p:nvSpPr>
        <p:spPr bwMode="auto">
          <a:xfrm>
            <a:off x="6012696" y="3029294"/>
            <a:ext cx="2303720" cy="774065"/>
          </a:xfrm>
          <a:prstGeom prst="rect">
            <a:avLst/>
          </a:prstGeom>
          <a:noFill/>
          <a:ln w="9525">
            <a:noFill/>
            <a:miter lim="800000"/>
          </a:ln>
        </p:spPr>
        <p:txBody>
          <a:bodyPr wrap="square">
            <a:spAutoFit/>
          </a:bodyPr>
          <a:lstStyle/>
          <a:p>
            <a:pPr lvl="0"/>
            <a:r>
              <a:rPr lang="en-US" altLang="zh-CN"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rPr>
              <a:t> 、我们追求与您的长期合作，热忱的服务和优惠的价格是我们</a:t>
            </a:r>
            <a:endParaRPr lang="zh-CN" altLang="en-US"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endParaRPr>
          </a:p>
          <a:p>
            <a:pPr lvl="0"/>
            <a:r>
              <a:rPr lang="zh-CN" altLang="en-US"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rPr>
              <a:t>公司对您的郑重承诺， 请您留意亨通之旅推出的特价酒店！！！</a:t>
            </a:r>
            <a:endParaRPr lang="zh-CN" altLang="en-US"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45" name="组合 44"/>
          <p:cNvGrpSpPr/>
          <p:nvPr/>
        </p:nvGrpSpPr>
        <p:grpSpPr>
          <a:xfrm>
            <a:off x="5269431" y="2993808"/>
            <a:ext cx="648121" cy="647900"/>
            <a:chOff x="5269431" y="2789305"/>
            <a:chExt cx="648121" cy="647900"/>
          </a:xfrm>
        </p:grpSpPr>
        <p:sp>
          <p:nvSpPr>
            <p:cNvPr id="46" name="椭圆 38"/>
            <p:cNvSpPr>
              <a:spLocks noChangeArrowheads="1"/>
            </p:cNvSpPr>
            <p:nvPr/>
          </p:nvSpPr>
          <p:spPr bwMode="auto">
            <a:xfrm>
              <a:off x="5269431" y="2789305"/>
              <a:ext cx="648121" cy="647900"/>
            </a:xfrm>
            <a:prstGeom prst="ellipse">
              <a:avLst/>
            </a:prstGeom>
            <a:solidFill>
              <a:srgbClr val="0070C0"/>
            </a:solidFill>
            <a:ln w="12700" cap="flat" cmpd="sng">
              <a:noFill/>
              <a:beve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pic>
          <p:nvPicPr>
            <p:cNvPr id="47" name="图片 37"/>
            <p:cNvPicPr>
              <a:picLocks noChangeAspect="1" noChangeArrowheads="1"/>
            </p:cNvPicPr>
            <p:nvPr/>
          </p:nvPicPr>
          <p:blipFill>
            <a:blip r:embed="rId4" cstate="print"/>
            <a:srcRect/>
            <a:stretch>
              <a:fillRect/>
            </a:stretch>
          </p:blipFill>
          <p:spPr bwMode="auto">
            <a:xfrm>
              <a:off x="5388254" y="2963104"/>
              <a:ext cx="397986" cy="397850"/>
            </a:xfrm>
            <a:prstGeom prst="rect">
              <a:avLst/>
            </a:prstGeom>
            <a:noFill/>
            <a:ln w="9525">
              <a:noFill/>
              <a:miter lim="800000"/>
              <a:headEnd/>
              <a:tailEnd/>
            </a:ln>
          </p:spPr>
        </p:pic>
      </p:grpSp>
      <p:sp>
        <p:nvSpPr>
          <p:cNvPr id="48" name="TextBox 2"/>
          <p:cNvSpPr>
            <a:spLocks noChangeArrowheads="1"/>
          </p:cNvSpPr>
          <p:nvPr/>
        </p:nvSpPr>
        <p:spPr bwMode="auto">
          <a:xfrm>
            <a:off x="6012696" y="3914202"/>
            <a:ext cx="2303720" cy="429895"/>
          </a:xfrm>
          <a:prstGeom prst="rect">
            <a:avLst/>
          </a:prstGeom>
          <a:noFill/>
          <a:ln w="9525">
            <a:noFill/>
            <a:miter lim="800000"/>
          </a:ln>
        </p:spPr>
        <p:txBody>
          <a:bodyPr wrap="square">
            <a:spAutoFit/>
          </a:bodyPr>
          <a:lstStyle/>
          <a:p>
            <a:pPr lvl="0"/>
            <a:r>
              <a:rPr lang="en-US" altLang="zh-CN"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rPr>
              <a:t>4 </a:t>
            </a:r>
            <a:r>
              <a:rPr lang="zh-CN" altLang="en-US"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rPr>
              <a:t>、特惠国际（内）酒店，享受奖励！！</a:t>
            </a:r>
            <a:endParaRPr lang="en-US" altLang="zh-CN" sz="1100" dirty="0">
              <a:solidFill>
                <a:srgbClr val="262626"/>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49" name="组合 48"/>
          <p:cNvGrpSpPr/>
          <p:nvPr/>
        </p:nvGrpSpPr>
        <p:grpSpPr>
          <a:xfrm>
            <a:off x="5269431" y="3878716"/>
            <a:ext cx="648121" cy="647900"/>
            <a:chOff x="5269431" y="3674213"/>
            <a:chExt cx="648121" cy="647900"/>
          </a:xfrm>
        </p:grpSpPr>
        <p:sp>
          <p:nvSpPr>
            <p:cNvPr id="50" name="椭圆 43"/>
            <p:cNvSpPr>
              <a:spLocks noChangeArrowheads="1"/>
            </p:cNvSpPr>
            <p:nvPr/>
          </p:nvSpPr>
          <p:spPr bwMode="auto">
            <a:xfrm>
              <a:off x="5269431" y="3674213"/>
              <a:ext cx="648121" cy="647900"/>
            </a:xfrm>
            <a:prstGeom prst="ellipse">
              <a:avLst/>
            </a:prstGeom>
            <a:solidFill>
              <a:srgbClr val="0070C0"/>
            </a:solidFill>
            <a:ln w="12700" cap="flat" cmpd="sng">
              <a:noFill/>
              <a:beve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pic>
          <p:nvPicPr>
            <p:cNvPr id="51" name="图片 42"/>
            <p:cNvPicPr>
              <a:picLocks noChangeAspect="1" noChangeArrowheads="1"/>
            </p:cNvPicPr>
            <p:nvPr/>
          </p:nvPicPr>
          <p:blipFill>
            <a:blip r:embed="rId5" cstate="print"/>
            <a:srcRect/>
            <a:stretch>
              <a:fillRect/>
            </a:stretch>
          </p:blipFill>
          <p:spPr bwMode="auto">
            <a:xfrm>
              <a:off x="5381367" y="3778755"/>
              <a:ext cx="450928" cy="450774"/>
            </a:xfrm>
            <a:prstGeom prst="rect">
              <a:avLst/>
            </a:prstGeom>
            <a:noFill/>
            <a:ln w="9525">
              <a:noFill/>
              <a:miter lim="800000"/>
              <a:headEnd/>
              <a:tailEnd/>
            </a:ln>
          </p:spPr>
        </p:pic>
      </p:gr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21" presetClass="entr" presetSubtype="1" fill="hold" nodeType="after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wheel(1)">
                                      <p:cBhvr>
                                        <p:cTn id="18" dur="1000"/>
                                        <p:tgtEl>
                                          <p:spTgt spid="30"/>
                                        </p:tgtEl>
                                      </p:cBhvr>
                                    </p:animEffect>
                                  </p:childTnLst>
                                </p:cTn>
                              </p:par>
                            </p:childTnLst>
                          </p:cTn>
                        </p:par>
                        <p:par>
                          <p:cTn id="19" fill="hold">
                            <p:stCondLst>
                              <p:cond delay="2000"/>
                            </p:stCondLst>
                            <p:childTnLst>
                              <p:par>
                                <p:cTn id="20" presetID="22" presetClass="entr" presetSubtype="4" fill="hold" grpId="0" nodeType="after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down)">
                                      <p:cBhvr>
                                        <p:cTn id="22" dur="500"/>
                                        <p:tgtEl>
                                          <p:spTgt spid="32"/>
                                        </p:tgtEl>
                                      </p:cBhvr>
                                    </p:animEffect>
                                  </p:childTnLst>
                                </p:cTn>
                              </p:par>
                              <p:par>
                                <p:cTn id="23" presetID="22" presetClass="entr" presetSubtype="4" fill="hold" grpId="0" nodeType="withEffect">
                                  <p:stCondLst>
                                    <p:cond delay="300"/>
                                  </p:stCondLst>
                                  <p:childTnLst>
                                    <p:set>
                                      <p:cBhvr>
                                        <p:cTn id="24" dur="1" fill="hold">
                                          <p:stCondLst>
                                            <p:cond delay="0"/>
                                          </p:stCondLst>
                                        </p:cTn>
                                        <p:tgtEl>
                                          <p:spTgt spid="31"/>
                                        </p:tgtEl>
                                        <p:attrNameLst>
                                          <p:attrName>style.visibility</p:attrName>
                                        </p:attrNameLst>
                                      </p:cBhvr>
                                      <p:to>
                                        <p:strVal val="visible"/>
                                      </p:to>
                                    </p:set>
                                    <p:animEffect transition="in" filter="wipe(down)">
                                      <p:cBhvr>
                                        <p:cTn id="25" dur="500"/>
                                        <p:tgtEl>
                                          <p:spTgt spid="31"/>
                                        </p:tgtEl>
                                      </p:cBhvr>
                                    </p:animEffect>
                                  </p:childTnLst>
                                </p:cTn>
                              </p:par>
                            </p:childTnLst>
                          </p:cTn>
                        </p:par>
                        <p:par>
                          <p:cTn id="26" fill="hold">
                            <p:stCondLst>
                              <p:cond delay="2500"/>
                            </p:stCondLst>
                            <p:childTnLst>
                              <p:par>
                                <p:cTn id="27" presetID="20" presetClass="entr" presetSubtype="0" fill="hold"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edge">
                                      <p:cBhvr>
                                        <p:cTn id="29" dur="500"/>
                                        <p:tgtEl>
                                          <p:spTgt spid="33"/>
                                        </p:tgtEl>
                                      </p:cBhvr>
                                    </p:animEffect>
                                  </p:childTnLst>
                                </p:cTn>
                              </p:par>
                            </p:childTnLst>
                          </p:cTn>
                        </p:par>
                        <p:par>
                          <p:cTn id="30" fill="hold">
                            <p:stCondLst>
                              <p:cond delay="3000"/>
                            </p:stCondLst>
                            <p:childTnLst>
                              <p:par>
                                <p:cTn id="31" presetID="21" presetClass="entr" presetSubtype="1" fill="hold" nodeType="after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wheel(1)">
                                      <p:cBhvr>
                                        <p:cTn id="33" dur="500"/>
                                        <p:tgtEl>
                                          <p:spTgt spid="37"/>
                                        </p:tgtEl>
                                      </p:cBhvr>
                                    </p:animEffect>
                                  </p:childTnLst>
                                </p:cTn>
                              </p:par>
                            </p:childTnLst>
                          </p:cTn>
                        </p:par>
                        <p:par>
                          <p:cTn id="34" fill="hold">
                            <p:stCondLst>
                              <p:cond delay="3500"/>
                            </p:stCondLst>
                            <p:childTnLst>
                              <p:par>
                                <p:cTn id="35" presetID="22" presetClass="entr" presetSubtype="8"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wipe(left)">
                                      <p:cBhvr>
                                        <p:cTn id="37" dur="500"/>
                                        <p:tgtEl>
                                          <p:spTgt spid="36"/>
                                        </p:tgtEl>
                                      </p:cBhvr>
                                    </p:animEffect>
                                  </p:childTnLst>
                                </p:cTn>
                              </p:par>
                            </p:childTnLst>
                          </p:cTn>
                        </p:par>
                        <p:par>
                          <p:cTn id="38" fill="hold">
                            <p:stCondLst>
                              <p:cond delay="4000"/>
                            </p:stCondLst>
                            <p:childTnLst>
                              <p:par>
                                <p:cTn id="39" presetID="21" presetClass="entr" presetSubtype="1" fill="hold" nodeType="after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wheel(1)">
                                      <p:cBhvr>
                                        <p:cTn id="41" dur="500"/>
                                        <p:tgtEl>
                                          <p:spTgt spid="41"/>
                                        </p:tgtEl>
                                      </p:cBhvr>
                                    </p:animEffect>
                                  </p:childTnLst>
                                </p:cTn>
                              </p:par>
                            </p:childTnLst>
                          </p:cTn>
                        </p:par>
                        <p:par>
                          <p:cTn id="42" fill="hold">
                            <p:stCondLst>
                              <p:cond delay="4500"/>
                            </p:stCondLst>
                            <p:childTnLst>
                              <p:par>
                                <p:cTn id="43" presetID="22" presetClass="entr" presetSubtype="8" fill="hold" grpId="0" nodeType="after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wipe(left)">
                                      <p:cBhvr>
                                        <p:cTn id="45" dur="500"/>
                                        <p:tgtEl>
                                          <p:spTgt spid="40"/>
                                        </p:tgtEl>
                                      </p:cBhvr>
                                    </p:animEffect>
                                  </p:childTnLst>
                                </p:cTn>
                              </p:par>
                            </p:childTnLst>
                          </p:cTn>
                        </p:par>
                        <p:par>
                          <p:cTn id="46" fill="hold">
                            <p:stCondLst>
                              <p:cond delay="5000"/>
                            </p:stCondLst>
                            <p:childTnLst>
                              <p:par>
                                <p:cTn id="47" presetID="21" presetClass="entr" presetSubtype="1" fill="hold" nodeType="afterEffect">
                                  <p:stCondLst>
                                    <p:cond delay="0"/>
                                  </p:stCondLst>
                                  <p:childTnLst>
                                    <p:set>
                                      <p:cBhvr>
                                        <p:cTn id="48" dur="1" fill="hold">
                                          <p:stCondLst>
                                            <p:cond delay="0"/>
                                          </p:stCondLst>
                                        </p:cTn>
                                        <p:tgtEl>
                                          <p:spTgt spid="45"/>
                                        </p:tgtEl>
                                        <p:attrNameLst>
                                          <p:attrName>style.visibility</p:attrName>
                                        </p:attrNameLst>
                                      </p:cBhvr>
                                      <p:to>
                                        <p:strVal val="visible"/>
                                      </p:to>
                                    </p:set>
                                    <p:animEffect transition="in" filter="wheel(1)">
                                      <p:cBhvr>
                                        <p:cTn id="49" dur="500"/>
                                        <p:tgtEl>
                                          <p:spTgt spid="45"/>
                                        </p:tgtEl>
                                      </p:cBhvr>
                                    </p:animEffect>
                                  </p:childTnLst>
                                </p:cTn>
                              </p:par>
                            </p:childTnLst>
                          </p:cTn>
                        </p:par>
                        <p:par>
                          <p:cTn id="50" fill="hold">
                            <p:stCondLst>
                              <p:cond delay="5500"/>
                            </p:stCondLst>
                            <p:childTnLst>
                              <p:par>
                                <p:cTn id="51" presetID="22" presetClass="entr" presetSubtype="8" fill="hold" grpId="0" nodeType="after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wipe(left)">
                                      <p:cBhvr>
                                        <p:cTn id="53" dur="500"/>
                                        <p:tgtEl>
                                          <p:spTgt spid="44"/>
                                        </p:tgtEl>
                                      </p:cBhvr>
                                    </p:animEffect>
                                  </p:childTnLst>
                                </p:cTn>
                              </p:par>
                            </p:childTnLst>
                          </p:cTn>
                        </p:par>
                        <p:par>
                          <p:cTn id="54" fill="hold">
                            <p:stCondLst>
                              <p:cond delay="6000"/>
                            </p:stCondLst>
                            <p:childTnLst>
                              <p:par>
                                <p:cTn id="55" presetID="21" presetClass="entr" presetSubtype="1" fill="hold" nodeType="after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wheel(1)">
                                      <p:cBhvr>
                                        <p:cTn id="57" dur="500"/>
                                        <p:tgtEl>
                                          <p:spTgt spid="49"/>
                                        </p:tgtEl>
                                      </p:cBhvr>
                                    </p:animEffect>
                                  </p:childTnLst>
                                </p:cTn>
                              </p:par>
                            </p:childTnLst>
                          </p:cTn>
                        </p:par>
                        <p:par>
                          <p:cTn id="58" fill="hold">
                            <p:stCondLst>
                              <p:cond delay="6500"/>
                            </p:stCondLst>
                            <p:childTnLst>
                              <p:par>
                                <p:cTn id="59" presetID="22" presetClass="entr" presetSubtype="8" fill="hold" grpId="0" nodeType="after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wipe(left)">
                                      <p:cBhvr>
                                        <p:cTn id="6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P spid="31" grpId="0" animBg="1"/>
      <p:bldP spid="32" grpId="0" animBg="1"/>
      <p:bldP spid="36" grpId="0"/>
      <p:bldP spid="40" grpId="0"/>
      <p:bldP spid="44" grpId="0"/>
      <p:bldP spid="4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16" y="51470"/>
            <a:ext cx="432048" cy="441292"/>
            <a:chOff x="7740352" y="-29830"/>
            <a:chExt cx="432048"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40352"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576" y="443448"/>
            <a:ext cx="1728192" cy="352425"/>
          </a:xfrm>
          <a:prstGeom prst="rect">
            <a:avLst/>
          </a:prstGeom>
          <a:noFill/>
          <a:ln w="9525">
            <a:noFill/>
            <a:miter lim="800000"/>
          </a:ln>
        </p:spPr>
        <p:txBody>
          <a:bodyPr wrap="square">
            <a:spAutoFit/>
          </a:bodyPr>
          <a:lstStyle/>
          <a:p>
            <a:pPr lvl="0">
              <a:defRPr/>
            </a:pPr>
            <a:r>
              <a:rPr lang="zh-CN" altLang="en-US" sz="1600" b="1" kern="0" dirty="0">
                <a:latin typeface="微软雅黑" panose="020B0503020204020204" pitchFamily="34" charset="-122"/>
                <a:ea typeface="微软雅黑" panose="020B0503020204020204" pitchFamily="34" charset="-122"/>
              </a:rPr>
              <a:t>部分酒店报价单</a:t>
            </a:r>
            <a:endParaRPr lang="zh-CN" altLang="en-US" sz="16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34" name="图片 33"/>
          <p:cNvPicPr/>
          <p:nvPr/>
        </p:nvPicPr>
        <p:blipFill>
          <a:blip r:embed="rId1"/>
          <a:stretch>
            <a:fillRect/>
          </a:stretch>
        </p:blipFill>
        <p:spPr>
          <a:xfrm>
            <a:off x="4777740" y="-52832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35" name="图片 34"/>
          <p:cNvPicPr/>
          <p:nvPr/>
        </p:nvPicPr>
        <p:blipFill>
          <a:blip r:embed="rId1"/>
          <a:stretch>
            <a:fillRect/>
          </a:stretch>
        </p:blipFill>
        <p:spPr>
          <a:xfrm>
            <a:off x="4777740" y="-51054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36" name="图片 35"/>
          <p:cNvPicPr/>
          <p:nvPr/>
        </p:nvPicPr>
        <p:blipFill>
          <a:blip r:embed="rId1"/>
          <a:stretch>
            <a:fillRect/>
          </a:stretch>
        </p:blipFill>
        <p:spPr>
          <a:xfrm>
            <a:off x="4777740" y="-49149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37" name="图片 36"/>
          <p:cNvPicPr/>
          <p:nvPr/>
        </p:nvPicPr>
        <p:blipFill>
          <a:blip r:embed="rId1"/>
          <a:stretch>
            <a:fillRect/>
          </a:stretch>
        </p:blipFill>
        <p:spPr>
          <a:xfrm>
            <a:off x="4777740" y="-47244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67" name="图片 66"/>
          <p:cNvPicPr>
            <a:picLocks noChangeAspect="1"/>
          </p:cNvPicPr>
          <p:nvPr/>
        </p:nvPicPr>
        <p:blipFill>
          <a:blip r:embed="rId2"/>
          <a:stretch>
            <a:fillRect/>
          </a:stretch>
        </p:blipFill>
        <p:spPr>
          <a:xfrm>
            <a:off x="2550160" y="271145"/>
            <a:ext cx="5700395" cy="4601845"/>
          </a:xfrm>
          <a:prstGeom prst="rect">
            <a:avLst/>
          </a:prstGeom>
        </p:spPr>
      </p:pic>
      <p:sp>
        <p:nvSpPr>
          <p:cNvPr id="68" name="TextBox 14"/>
          <p:cNvSpPr txBox="1">
            <a:spLocks noChangeArrowheads="1"/>
          </p:cNvSpPr>
          <p:nvPr/>
        </p:nvSpPr>
        <p:spPr bwMode="auto">
          <a:xfrm>
            <a:off x="695886" y="4586188"/>
            <a:ext cx="1728192" cy="287020"/>
          </a:xfrm>
          <a:prstGeom prst="rect">
            <a:avLst/>
          </a:prstGeom>
          <a:noFill/>
          <a:ln w="9525">
            <a:noFill/>
            <a:miter lim="800000"/>
          </a:ln>
        </p:spPr>
        <p:txBody>
          <a:bodyPr wrap="square">
            <a:spAutoFit/>
          </a:bodyPr>
          <a:lstStyle/>
          <a:p>
            <a:pPr lvl="0">
              <a:defRPr/>
            </a:pPr>
            <a:r>
              <a:rPr lang="zh-CN" altLang="en-US" sz="1200" kern="0" dirty="0">
                <a:solidFill>
                  <a:srgbClr val="FF0000"/>
                </a:solidFill>
                <a:latin typeface="微软雅黑" panose="020B0503020204020204" pitchFamily="34" charset="-122"/>
                <a:ea typeface="微软雅黑" panose="020B0503020204020204" pitchFamily="34" charset="-122"/>
              </a:rPr>
              <a:t>注：以上价格仅供参考</a:t>
            </a:r>
            <a:endParaRPr lang="zh-CN" altLang="en-US" sz="1200" kern="0" dirty="0">
              <a:solidFill>
                <a:srgbClr val="FF0000"/>
              </a:solidFill>
              <a:latin typeface="微软雅黑" panose="020B0503020204020204" pitchFamily="34" charset="-122"/>
              <a:ea typeface="微软雅黑" panose="020B0503020204020204" pitchFamily="34" charset="-122"/>
            </a:endParaRPr>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8"/>
                                        </p:tgtEl>
                                        <p:attrNameLst>
                                          <p:attrName>style.visibility</p:attrName>
                                        </p:attrNameLst>
                                      </p:cBhvr>
                                      <p:to>
                                        <p:strVal val="visible"/>
                                      </p:to>
                                    </p:set>
                                    <p:animEffect transition="in" filter="wipe(left)">
                                      <p:cBhvr>
                                        <p:cTn id="18"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P spid="6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16" y="51470"/>
            <a:ext cx="432048" cy="441292"/>
            <a:chOff x="7740352" y="-29830"/>
            <a:chExt cx="432048"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40352"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576" y="443448"/>
            <a:ext cx="1728192" cy="352425"/>
          </a:xfrm>
          <a:prstGeom prst="rect">
            <a:avLst/>
          </a:prstGeom>
          <a:noFill/>
          <a:ln w="9525">
            <a:noFill/>
            <a:miter lim="800000"/>
          </a:ln>
        </p:spPr>
        <p:txBody>
          <a:bodyPr wrap="square">
            <a:spAutoFit/>
          </a:bodyPr>
          <a:lstStyle/>
          <a:p>
            <a:pPr lvl="0">
              <a:defRPr/>
            </a:pPr>
            <a:r>
              <a:rPr lang="zh-CN" altLang="en-US" sz="1600" b="1" kern="0" dirty="0">
                <a:latin typeface="微软雅黑" panose="020B0503020204020204" pitchFamily="34" charset="-122"/>
                <a:ea typeface="微软雅黑" panose="020B0503020204020204" pitchFamily="34" charset="-122"/>
              </a:rPr>
              <a:t>部分航班报价单</a:t>
            </a:r>
            <a:endParaRPr lang="zh-CN" altLang="en-US" sz="16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34" name="图片 33"/>
          <p:cNvPicPr/>
          <p:nvPr/>
        </p:nvPicPr>
        <p:blipFill>
          <a:blip r:embed="rId1"/>
          <a:stretch>
            <a:fillRect/>
          </a:stretch>
        </p:blipFill>
        <p:spPr>
          <a:xfrm>
            <a:off x="4777740" y="-52832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35" name="图片 34"/>
          <p:cNvPicPr/>
          <p:nvPr/>
        </p:nvPicPr>
        <p:blipFill>
          <a:blip r:embed="rId1"/>
          <a:stretch>
            <a:fillRect/>
          </a:stretch>
        </p:blipFill>
        <p:spPr>
          <a:xfrm>
            <a:off x="4777740" y="-51054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36" name="图片 35"/>
          <p:cNvPicPr/>
          <p:nvPr/>
        </p:nvPicPr>
        <p:blipFill>
          <a:blip r:embed="rId1"/>
          <a:stretch>
            <a:fillRect/>
          </a:stretch>
        </p:blipFill>
        <p:spPr>
          <a:xfrm>
            <a:off x="4777740" y="-49149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37" name="图片 36"/>
          <p:cNvPicPr/>
          <p:nvPr/>
        </p:nvPicPr>
        <p:blipFill>
          <a:blip r:embed="rId1"/>
          <a:stretch>
            <a:fillRect/>
          </a:stretch>
        </p:blipFill>
        <p:spPr>
          <a:xfrm>
            <a:off x="4777740" y="-4724400"/>
            <a:ext cx="121920" cy="106680"/>
          </a:xfrm>
          <a:prstGeom prst="rect">
            <a:avLst/>
          </a:prstGeom>
          <a:solidFill>
            <a:srgbClr val="FFFFFF"/>
          </a:solidFill>
          <a:ln w="9525" cap="flat" cmpd="sng">
            <a:solidFill>
              <a:srgbClr val="000000"/>
            </a:solidFill>
            <a:prstDash val="solid"/>
            <a:headEnd type="none" w="med" len="med"/>
            <a:tailEnd type="none" w="med" len="med"/>
          </a:ln>
        </p:spPr>
      </p:pic>
      <p:sp>
        <p:nvSpPr>
          <p:cNvPr id="68" name="TextBox 14"/>
          <p:cNvSpPr txBox="1">
            <a:spLocks noChangeArrowheads="1"/>
          </p:cNvSpPr>
          <p:nvPr/>
        </p:nvSpPr>
        <p:spPr bwMode="auto">
          <a:xfrm>
            <a:off x="695886" y="4586188"/>
            <a:ext cx="1728192" cy="287020"/>
          </a:xfrm>
          <a:prstGeom prst="rect">
            <a:avLst/>
          </a:prstGeom>
          <a:noFill/>
          <a:ln w="9525">
            <a:noFill/>
            <a:miter lim="800000"/>
          </a:ln>
        </p:spPr>
        <p:txBody>
          <a:bodyPr wrap="square">
            <a:spAutoFit/>
          </a:bodyPr>
          <a:lstStyle/>
          <a:p>
            <a:pPr lvl="0">
              <a:defRPr/>
            </a:pPr>
            <a:r>
              <a:rPr lang="zh-CN" altLang="en-US" sz="1200" kern="0" dirty="0">
                <a:solidFill>
                  <a:srgbClr val="FF0000"/>
                </a:solidFill>
                <a:latin typeface="微软雅黑" panose="020B0503020204020204" pitchFamily="34" charset="-122"/>
                <a:ea typeface="微软雅黑" panose="020B0503020204020204" pitchFamily="34" charset="-122"/>
              </a:rPr>
              <a:t>注：以上价格仅供参考</a:t>
            </a:r>
            <a:endParaRPr lang="zh-CN" altLang="en-US" sz="1200" kern="0" dirty="0">
              <a:solidFill>
                <a:srgbClr val="FF0000"/>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2"/>
          <a:stretch>
            <a:fillRect/>
          </a:stretch>
        </p:blipFill>
        <p:spPr>
          <a:xfrm>
            <a:off x="2424430" y="244475"/>
            <a:ext cx="5488940" cy="4628515"/>
          </a:xfrm>
          <a:prstGeom prst="rect">
            <a:avLst/>
          </a:prstGeom>
        </p:spPr>
      </p:pic>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8"/>
                                        </p:tgtEl>
                                        <p:attrNameLst>
                                          <p:attrName>style.visibility</p:attrName>
                                        </p:attrNameLst>
                                      </p:cBhvr>
                                      <p:to>
                                        <p:strVal val="visible"/>
                                      </p:to>
                                    </p:set>
                                    <p:animEffect transition="in" filter="wipe(left)">
                                      <p:cBhvr>
                                        <p:cTn id="18"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ldLvl="0" animBg="1"/>
      <p:bldP spid="9" grpId="0" bldLvl="0" animBg="1"/>
      <p:bldP spid="6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16" y="51470"/>
            <a:ext cx="432048" cy="441292"/>
            <a:chOff x="7740352" y="-29830"/>
            <a:chExt cx="432048"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40352"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576" y="443448"/>
            <a:ext cx="1728192" cy="352425"/>
          </a:xfrm>
          <a:prstGeom prst="rect">
            <a:avLst/>
          </a:prstGeom>
          <a:noFill/>
          <a:ln w="9525">
            <a:noFill/>
            <a:miter lim="800000"/>
          </a:ln>
        </p:spPr>
        <p:txBody>
          <a:bodyPr wrap="square">
            <a:spAutoFit/>
          </a:bodyPr>
          <a:lstStyle/>
          <a:p>
            <a:pPr lvl="0">
              <a:defRPr/>
            </a:pPr>
            <a:r>
              <a:rPr lang="zh-CN" altLang="en-US" sz="1600" kern="0" dirty="0">
                <a:latin typeface="微软雅黑" panose="020B0503020204020204" pitchFamily="34" charset="-122"/>
                <a:ea typeface="微软雅黑" panose="020B0503020204020204" pitchFamily="34" charset="-122"/>
                <a:sym typeface="+mn-ea"/>
              </a:rPr>
              <a:t>其他声明</a:t>
            </a:r>
            <a:endParaRPr lang="zh-CN" altLang="en-US" sz="16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34" name="图片 33"/>
          <p:cNvPicPr/>
          <p:nvPr/>
        </p:nvPicPr>
        <p:blipFill>
          <a:blip r:embed="rId1"/>
          <a:stretch>
            <a:fillRect/>
          </a:stretch>
        </p:blipFill>
        <p:spPr>
          <a:xfrm>
            <a:off x="4777740" y="-52832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35" name="图片 34"/>
          <p:cNvPicPr/>
          <p:nvPr/>
        </p:nvPicPr>
        <p:blipFill>
          <a:blip r:embed="rId1"/>
          <a:stretch>
            <a:fillRect/>
          </a:stretch>
        </p:blipFill>
        <p:spPr>
          <a:xfrm>
            <a:off x="4777740" y="-51054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36" name="图片 35"/>
          <p:cNvPicPr/>
          <p:nvPr/>
        </p:nvPicPr>
        <p:blipFill>
          <a:blip r:embed="rId1"/>
          <a:stretch>
            <a:fillRect/>
          </a:stretch>
        </p:blipFill>
        <p:spPr>
          <a:xfrm>
            <a:off x="4777740" y="-4914900"/>
            <a:ext cx="121920" cy="106680"/>
          </a:xfrm>
          <a:prstGeom prst="rect">
            <a:avLst/>
          </a:prstGeom>
          <a:solidFill>
            <a:srgbClr val="FFFFFF"/>
          </a:solidFill>
          <a:ln w="9525" cap="flat" cmpd="sng">
            <a:solidFill>
              <a:srgbClr val="000000"/>
            </a:solidFill>
            <a:prstDash val="solid"/>
            <a:headEnd type="none" w="med" len="med"/>
            <a:tailEnd type="none" w="med" len="med"/>
          </a:ln>
        </p:spPr>
      </p:pic>
      <p:pic>
        <p:nvPicPr>
          <p:cNvPr id="37" name="图片 36"/>
          <p:cNvPicPr/>
          <p:nvPr/>
        </p:nvPicPr>
        <p:blipFill>
          <a:blip r:embed="rId1"/>
          <a:stretch>
            <a:fillRect/>
          </a:stretch>
        </p:blipFill>
        <p:spPr>
          <a:xfrm>
            <a:off x="4777740" y="-4724400"/>
            <a:ext cx="121920" cy="106680"/>
          </a:xfrm>
          <a:prstGeom prst="rect">
            <a:avLst/>
          </a:prstGeom>
          <a:solidFill>
            <a:srgbClr val="FFFFFF"/>
          </a:solidFill>
          <a:ln w="9525" cap="flat" cmpd="sng">
            <a:solidFill>
              <a:srgbClr val="000000"/>
            </a:solidFill>
            <a:prstDash val="solid"/>
            <a:headEnd type="none" w="med" len="med"/>
            <a:tailEnd type="none" w="med" len="med"/>
          </a:ln>
        </p:spPr>
      </p:pic>
      <p:sp>
        <p:nvSpPr>
          <p:cNvPr id="68" name="TextBox 14"/>
          <p:cNvSpPr txBox="1">
            <a:spLocks noChangeArrowheads="1"/>
          </p:cNvSpPr>
          <p:nvPr/>
        </p:nvSpPr>
        <p:spPr bwMode="auto">
          <a:xfrm>
            <a:off x="1921510" y="1821180"/>
            <a:ext cx="5128260" cy="835660"/>
          </a:xfrm>
          <a:prstGeom prst="rect">
            <a:avLst/>
          </a:prstGeom>
          <a:noFill/>
          <a:ln w="9525">
            <a:noFill/>
            <a:miter lim="800000"/>
          </a:ln>
        </p:spPr>
        <p:txBody>
          <a:bodyPr wrap="square">
            <a:spAutoFit/>
          </a:bodyPr>
          <a:lstStyle/>
          <a:p>
            <a:pPr lvl="0">
              <a:defRPr/>
            </a:pPr>
            <a:r>
              <a:rPr lang="zh-CN" altLang="en-US" sz="1200" kern="0" dirty="0">
                <a:solidFill>
                  <a:schemeClr val="tx1"/>
                </a:solidFill>
                <a:latin typeface="微软雅黑" panose="020B0503020204020204" pitchFamily="34" charset="-122"/>
                <a:ea typeface="微软雅黑" panose="020B0503020204020204" pitchFamily="34" charset="-122"/>
              </a:rPr>
              <a:t>全球国内外酒店均可预订，更多优惠请来电咨询！</a:t>
            </a:r>
            <a:endParaRPr lang="zh-CN" altLang="en-US" sz="1200" kern="0" dirty="0">
              <a:solidFill>
                <a:schemeClr val="tx1"/>
              </a:solidFill>
              <a:latin typeface="微软雅黑" panose="020B0503020204020204" pitchFamily="34" charset="-122"/>
              <a:ea typeface="微软雅黑" panose="020B0503020204020204" pitchFamily="34" charset="-122"/>
            </a:endParaRPr>
          </a:p>
          <a:p>
            <a:pPr lvl="0">
              <a:defRPr/>
            </a:pPr>
            <a:r>
              <a:rPr lang="zh-CN" altLang="en-US" sz="1200" kern="0" dirty="0">
                <a:solidFill>
                  <a:schemeClr val="tx1"/>
                </a:solidFill>
                <a:latin typeface="微软雅黑" panose="020B0503020204020204" pitchFamily="34" charset="-122"/>
                <a:ea typeface="微软雅黑" panose="020B0503020204020204" pitchFamily="34" charset="-122"/>
              </a:rPr>
              <a:t>我公司坚持价格公道，服务周到的原则，始终以维护乘客的利益为宗旨</a:t>
            </a:r>
            <a:endParaRPr lang="zh-CN" altLang="en-US" sz="1200" kern="0" dirty="0">
              <a:solidFill>
                <a:schemeClr val="tx1"/>
              </a:solidFill>
              <a:latin typeface="微软雅黑" panose="020B0503020204020204" pitchFamily="34" charset="-122"/>
              <a:ea typeface="微软雅黑" panose="020B0503020204020204" pitchFamily="34" charset="-122"/>
            </a:endParaRPr>
          </a:p>
          <a:p>
            <a:pPr lvl="0">
              <a:defRPr/>
            </a:pPr>
            <a:r>
              <a:rPr lang="zh-CN" altLang="en-US" sz="1200" kern="0" dirty="0">
                <a:solidFill>
                  <a:schemeClr val="tx1"/>
                </a:solidFill>
                <a:latin typeface="微软雅黑" panose="020B0503020204020204" pitchFamily="34" charset="-122"/>
                <a:ea typeface="微软雅黑" panose="020B0503020204020204" pitchFamily="34" charset="-122"/>
              </a:rPr>
              <a:t>全天候24*7小时高级服务，准确、快捷的机票、酒店服务，妥善处理紧急情况。</a:t>
            </a:r>
            <a:endParaRPr lang="zh-CN" altLang="en-US" sz="1200" kern="0"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8"/>
                                        </p:tgtEl>
                                        <p:attrNameLst>
                                          <p:attrName>style.visibility</p:attrName>
                                        </p:attrNameLst>
                                      </p:cBhvr>
                                      <p:to>
                                        <p:strVal val="visible"/>
                                      </p:to>
                                    </p:set>
                                    <p:animEffect transition="in" filter="wipe(left)">
                                      <p:cBhvr>
                                        <p:cTn id="18"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ldLvl="0" animBg="1"/>
      <p:bldP spid="9" grpId="0" bldLvl="0" animBg="1"/>
      <p:bldP spid="6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91630"/>
            <a:ext cx="3347864" cy="23042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rot="5400000">
            <a:off x="4291587" y="2224390"/>
            <a:ext cx="288032" cy="288032"/>
            <a:chOff x="4355976" y="1779662"/>
            <a:chExt cx="720080" cy="720080"/>
          </a:xfrm>
          <a:solidFill>
            <a:srgbClr val="0070C0"/>
          </a:solidFill>
        </p:grpSpPr>
        <p:sp>
          <p:nvSpPr>
            <p:cNvPr id="5" name="椭圆 4"/>
            <p:cNvSpPr/>
            <p:nvPr/>
          </p:nvSpPr>
          <p:spPr>
            <a:xfrm>
              <a:off x="4355976" y="1779662"/>
              <a:ext cx="720080" cy="720080"/>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a:off x="4463989" y="1851671"/>
              <a:ext cx="504056" cy="43453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rot="5400000">
            <a:off x="4291587" y="2728446"/>
            <a:ext cx="288032" cy="288032"/>
            <a:chOff x="4355976" y="1779662"/>
            <a:chExt cx="720080" cy="720080"/>
          </a:xfrm>
          <a:solidFill>
            <a:srgbClr val="0070C0"/>
          </a:solidFill>
        </p:grpSpPr>
        <p:sp>
          <p:nvSpPr>
            <p:cNvPr id="8" name="椭圆 7"/>
            <p:cNvSpPr/>
            <p:nvPr/>
          </p:nvSpPr>
          <p:spPr>
            <a:xfrm>
              <a:off x="4355976" y="1779662"/>
              <a:ext cx="720080" cy="720080"/>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a:off x="4463989" y="1851671"/>
              <a:ext cx="504056" cy="43453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TextBox 146"/>
          <p:cNvSpPr txBox="1">
            <a:spLocks noChangeArrowheads="1"/>
          </p:cNvSpPr>
          <p:nvPr/>
        </p:nvSpPr>
        <p:spPr bwMode="auto">
          <a:xfrm>
            <a:off x="4836160" y="2199640"/>
            <a:ext cx="99187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7404" tIns="38702" rIns="77404" bIns="38702">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1600" kern="0" dirty="0">
                <a:latin typeface="微软雅黑" panose="020B0503020204020204" pitchFamily="34" charset="-122"/>
                <a:ea typeface="微软雅黑" panose="020B0503020204020204" pitchFamily="34" charset="-122"/>
              </a:rPr>
              <a:t>合作伙伴</a:t>
            </a:r>
            <a:endParaRPr lang="zh-CN" altLang="en-US" sz="1600" kern="0" dirty="0">
              <a:latin typeface="微软雅黑" panose="020B0503020204020204" pitchFamily="34" charset="-122"/>
              <a:ea typeface="微软雅黑" panose="020B0503020204020204" pitchFamily="34" charset="-122"/>
            </a:endParaRPr>
          </a:p>
        </p:txBody>
      </p:sp>
      <p:sp>
        <p:nvSpPr>
          <p:cNvPr id="14" name="TextBox 146"/>
          <p:cNvSpPr txBox="1">
            <a:spLocks noChangeArrowheads="1"/>
          </p:cNvSpPr>
          <p:nvPr/>
        </p:nvSpPr>
        <p:spPr bwMode="auto">
          <a:xfrm>
            <a:off x="4782185" y="2679700"/>
            <a:ext cx="100647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7404" tIns="38702" rIns="77404" bIns="38702">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1600" kern="0" dirty="0">
                <a:latin typeface="微软雅黑" panose="020B0503020204020204" pitchFamily="34" charset="-122"/>
                <a:ea typeface="微软雅黑" panose="020B0503020204020204" pitchFamily="34" charset="-122"/>
              </a:rPr>
              <a:t>成功案例</a:t>
            </a:r>
            <a:endParaRPr lang="zh-CN" altLang="en-US" sz="1600" kern="0" dirty="0">
              <a:latin typeface="微软雅黑" panose="020B0503020204020204" pitchFamily="34" charset="-122"/>
              <a:ea typeface="微软雅黑" panose="020B0503020204020204" pitchFamily="34" charset="-122"/>
            </a:endParaRPr>
          </a:p>
        </p:txBody>
      </p:sp>
      <p:sp>
        <p:nvSpPr>
          <p:cNvPr id="19" name="矩形 18"/>
          <p:cNvSpPr/>
          <p:nvPr/>
        </p:nvSpPr>
        <p:spPr>
          <a:xfrm>
            <a:off x="1" y="1992458"/>
            <a:ext cx="3347864" cy="137138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755576" y="2408570"/>
            <a:ext cx="2520280" cy="523220"/>
          </a:xfrm>
          <a:prstGeom prst="rect">
            <a:avLst/>
          </a:prstGeom>
          <a:noFill/>
        </p:spPr>
        <p:txBody>
          <a:bodyPr wrap="square" rtlCol="0">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PART  THREE</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1"/>
          <a:stretch>
            <a:fillRect/>
          </a:stretch>
        </p:blipFill>
        <p:spPr>
          <a:xfrm>
            <a:off x="7539990" y="364490"/>
            <a:ext cx="1369060" cy="561975"/>
          </a:xfrm>
          <a:prstGeom prst="rect">
            <a:avLst/>
          </a:prstGeom>
        </p:spPr>
      </p:pic>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Horizontal)">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20"/>
                                        </p:tgtEl>
                                        <p:attrNameLst>
                                          <p:attrName>ppt_y</p:attrName>
                                        </p:attrNameLst>
                                      </p:cBhvr>
                                      <p:tavLst>
                                        <p:tav tm="0">
                                          <p:val>
                                            <p:strVal val="#ppt_y"/>
                                          </p:val>
                                        </p:tav>
                                        <p:tav tm="100000">
                                          <p:val>
                                            <p:strVal val="#ppt_y"/>
                                          </p:val>
                                        </p:tav>
                                      </p:tavLst>
                                    </p:anim>
                                    <p:anim calcmode="lin" valueType="num">
                                      <p:cBhvr>
                                        <p:cTn id="17"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20"/>
                                        </p:tgtEl>
                                      </p:cBhvr>
                                    </p:animEffect>
                                  </p:childTnLst>
                                </p:cTn>
                              </p:par>
                            </p:childTnLst>
                          </p:cTn>
                        </p:par>
                        <p:par>
                          <p:cTn id="20" fill="hold">
                            <p:stCondLst>
                              <p:cond delay="2000"/>
                            </p:stCondLst>
                            <p:childTnLst>
                              <p:par>
                                <p:cTn id="21" presetID="37" presetClass="entr" presetSubtype="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anim calcmode="lin" valueType="num">
                                      <p:cBhvr>
                                        <p:cTn id="24" dur="500" fill="hold"/>
                                        <p:tgtEl>
                                          <p:spTgt spid="4"/>
                                        </p:tgtEl>
                                        <p:attrNameLst>
                                          <p:attrName>ppt_x</p:attrName>
                                        </p:attrNameLst>
                                      </p:cBhvr>
                                      <p:tavLst>
                                        <p:tav tm="0">
                                          <p:val>
                                            <p:strVal val="#ppt_x"/>
                                          </p:val>
                                        </p:tav>
                                        <p:tav tm="100000">
                                          <p:val>
                                            <p:strVal val="#ppt_x"/>
                                          </p:val>
                                        </p:tav>
                                      </p:tavLst>
                                    </p:anim>
                                    <p:anim calcmode="lin" valueType="num">
                                      <p:cBhvr>
                                        <p:cTn id="25" dur="450" decel="100000" fill="hold"/>
                                        <p:tgtEl>
                                          <p:spTgt spid="4"/>
                                        </p:tgtEl>
                                        <p:attrNameLst>
                                          <p:attrName>ppt_y</p:attrName>
                                        </p:attrNameLst>
                                      </p:cBhvr>
                                      <p:tavLst>
                                        <p:tav tm="0">
                                          <p:val>
                                            <p:strVal val="#ppt_y+1"/>
                                          </p:val>
                                        </p:tav>
                                        <p:tav tm="100000">
                                          <p:val>
                                            <p:strVal val="#ppt_y-.03"/>
                                          </p:val>
                                        </p:tav>
                                      </p:tavLst>
                                    </p:anim>
                                    <p:anim calcmode="lin" valueType="num">
                                      <p:cBhvr>
                                        <p:cTn id="26" dur="50" accel="100000" fill="hold">
                                          <p:stCondLst>
                                            <p:cond delay="450"/>
                                          </p:stCondLst>
                                        </p:cTn>
                                        <p:tgtEl>
                                          <p:spTgt spid="4"/>
                                        </p:tgtEl>
                                        <p:attrNameLst>
                                          <p:attrName>ppt_y</p:attrName>
                                        </p:attrNameLst>
                                      </p:cBhvr>
                                      <p:tavLst>
                                        <p:tav tm="0">
                                          <p:val>
                                            <p:strVal val="#ppt_y-.03"/>
                                          </p:val>
                                        </p:tav>
                                        <p:tav tm="100000">
                                          <p:val>
                                            <p:strVal val="#ppt_y"/>
                                          </p:val>
                                        </p:tav>
                                      </p:tavLst>
                                    </p:anim>
                                  </p:childTnLst>
                                </p:cTn>
                              </p:par>
                            </p:childTnLst>
                          </p:cTn>
                        </p:par>
                        <p:par>
                          <p:cTn id="27" fill="hold">
                            <p:stCondLst>
                              <p:cond delay="2500"/>
                            </p:stCondLst>
                            <p:childTnLst>
                              <p:par>
                                <p:cTn id="28" presetID="2" presetClass="entr" presetSubtype="2"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300" fill="hold"/>
                                        <p:tgtEl>
                                          <p:spTgt spid="13"/>
                                        </p:tgtEl>
                                        <p:attrNameLst>
                                          <p:attrName>ppt_x</p:attrName>
                                        </p:attrNameLst>
                                      </p:cBhvr>
                                      <p:tavLst>
                                        <p:tav tm="0">
                                          <p:val>
                                            <p:strVal val="1+#ppt_w/2"/>
                                          </p:val>
                                        </p:tav>
                                        <p:tav tm="100000">
                                          <p:val>
                                            <p:strVal val="#ppt_x"/>
                                          </p:val>
                                        </p:tav>
                                      </p:tavLst>
                                    </p:anim>
                                    <p:anim calcmode="lin" valueType="num">
                                      <p:cBhvr additive="base">
                                        <p:cTn id="31" dur="300" fill="hold"/>
                                        <p:tgtEl>
                                          <p:spTgt spid="13"/>
                                        </p:tgtEl>
                                        <p:attrNameLst>
                                          <p:attrName>ppt_y</p:attrName>
                                        </p:attrNameLst>
                                      </p:cBhvr>
                                      <p:tavLst>
                                        <p:tav tm="0">
                                          <p:val>
                                            <p:strVal val="#ppt_y"/>
                                          </p:val>
                                        </p:tav>
                                        <p:tav tm="100000">
                                          <p:val>
                                            <p:strVal val="#ppt_y"/>
                                          </p:val>
                                        </p:tav>
                                      </p:tavLst>
                                    </p:anim>
                                  </p:childTnLst>
                                </p:cTn>
                              </p:par>
                            </p:childTnLst>
                          </p:cTn>
                        </p:par>
                        <p:par>
                          <p:cTn id="32" fill="hold">
                            <p:stCondLst>
                              <p:cond delay="3000"/>
                            </p:stCondLst>
                            <p:childTnLst>
                              <p:par>
                                <p:cTn id="33" presetID="37" presetClass="entr" presetSubtype="0" fill="hold"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anim calcmode="lin" valueType="num">
                                      <p:cBhvr>
                                        <p:cTn id="36" dur="500" fill="hold"/>
                                        <p:tgtEl>
                                          <p:spTgt spid="7"/>
                                        </p:tgtEl>
                                        <p:attrNameLst>
                                          <p:attrName>ppt_x</p:attrName>
                                        </p:attrNameLst>
                                      </p:cBhvr>
                                      <p:tavLst>
                                        <p:tav tm="0">
                                          <p:val>
                                            <p:strVal val="#ppt_x"/>
                                          </p:val>
                                        </p:tav>
                                        <p:tav tm="100000">
                                          <p:val>
                                            <p:strVal val="#ppt_x"/>
                                          </p:val>
                                        </p:tav>
                                      </p:tavLst>
                                    </p:anim>
                                    <p:anim calcmode="lin" valueType="num">
                                      <p:cBhvr>
                                        <p:cTn id="37" dur="450" decel="100000" fill="hold"/>
                                        <p:tgtEl>
                                          <p:spTgt spid="7"/>
                                        </p:tgtEl>
                                        <p:attrNameLst>
                                          <p:attrName>ppt_y</p:attrName>
                                        </p:attrNameLst>
                                      </p:cBhvr>
                                      <p:tavLst>
                                        <p:tav tm="0">
                                          <p:val>
                                            <p:strVal val="#ppt_y+1"/>
                                          </p:val>
                                        </p:tav>
                                        <p:tav tm="100000">
                                          <p:val>
                                            <p:strVal val="#ppt_y-.03"/>
                                          </p:val>
                                        </p:tav>
                                      </p:tavLst>
                                    </p:anim>
                                    <p:anim calcmode="lin" valueType="num">
                                      <p:cBhvr>
                                        <p:cTn id="38" dur="50" accel="100000" fill="hold">
                                          <p:stCondLst>
                                            <p:cond delay="450"/>
                                          </p:stCondLst>
                                        </p:cTn>
                                        <p:tgtEl>
                                          <p:spTgt spid="7"/>
                                        </p:tgtEl>
                                        <p:attrNameLst>
                                          <p:attrName>ppt_y</p:attrName>
                                        </p:attrNameLst>
                                      </p:cBhvr>
                                      <p:tavLst>
                                        <p:tav tm="0">
                                          <p:val>
                                            <p:strVal val="#ppt_y-.03"/>
                                          </p:val>
                                        </p:tav>
                                        <p:tav tm="100000">
                                          <p:val>
                                            <p:strVal val="#ppt_y"/>
                                          </p:val>
                                        </p:tav>
                                      </p:tavLst>
                                    </p:anim>
                                  </p:childTnLst>
                                </p:cTn>
                              </p:par>
                            </p:childTnLst>
                          </p:cTn>
                        </p:par>
                        <p:par>
                          <p:cTn id="39" fill="hold">
                            <p:stCondLst>
                              <p:cond delay="3500"/>
                            </p:stCondLst>
                            <p:childTnLst>
                              <p:par>
                                <p:cTn id="40" presetID="2" presetClass="entr" presetSubtype="2" fill="hold" grpId="0" nodeType="after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additive="base">
                                        <p:cTn id="42" dur="300" fill="hold"/>
                                        <p:tgtEl>
                                          <p:spTgt spid="14"/>
                                        </p:tgtEl>
                                        <p:attrNameLst>
                                          <p:attrName>ppt_x</p:attrName>
                                        </p:attrNameLst>
                                      </p:cBhvr>
                                      <p:tavLst>
                                        <p:tav tm="0">
                                          <p:val>
                                            <p:strVal val="1+#ppt_w/2"/>
                                          </p:val>
                                        </p:tav>
                                        <p:tav tm="100000">
                                          <p:val>
                                            <p:strVal val="#ppt_x"/>
                                          </p:val>
                                        </p:tav>
                                      </p:tavLst>
                                    </p:anim>
                                    <p:anim calcmode="lin" valueType="num">
                                      <p:cBhvr additive="base">
                                        <p:cTn id="43" dur="3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p:bldP spid="14" grpId="0"/>
      <p:bldP spid="19" grpId="0" animBg="1"/>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16" y="51470"/>
            <a:ext cx="432048" cy="441292"/>
            <a:chOff x="7740352" y="-29830"/>
            <a:chExt cx="432048"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40352"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576" y="443448"/>
            <a:ext cx="1728192" cy="417830"/>
          </a:xfrm>
          <a:prstGeom prst="rect">
            <a:avLst/>
          </a:prstGeom>
          <a:noFill/>
          <a:ln w="9525">
            <a:noFill/>
            <a:miter lim="800000"/>
          </a:ln>
        </p:spPr>
        <p:txBody>
          <a:bodyPr wrap="square">
            <a:spAutoFit/>
          </a:bodyPr>
          <a:lstStyle/>
          <a:p>
            <a:pPr lvl="0">
              <a:defRPr/>
            </a:pPr>
            <a:r>
              <a:rPr lang="zh-CN" altLang="en-US" sz="2000" kern="0" dirty="0">
                <a:latin typeface="微软雅黑" panose="020B0503020204020204" pitchFamily="34" charset="-122"/>
                <a:ea typeface="微软雅黑" panose="020B0503020204020204" pitchFamily="34" charset="-122"/>
                <a:sym typeface="+mn-ea"/>
              </a:rPr>
              <a:t>合作伙伴</a:t>
            </a:r>
            <a:endParaRPr lang="zh-CN" altLang="en-US" sz="20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95960" y="940435"/>
            <a:ext cx="8053070" cy="3998595"/>
          </a:xfrm>
          <a:prstGeom prst="rect">
            <a:avLst/>
          </a:prstGeom>
        </p:spPr>
      </p:pic>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ldLvl="0" animBg="1"/>
      <p:bldP spid="9"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16" y="51470"/>
            <a:ext cx="432048" cy="441292"/>
            <a:chOff x="7740352" y="-29830"/>
            <a:chExt cx="432048"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40352"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576" y="443448"/>
            <a:ext cx="1728192" cy="417830"/>
          </a:xfrm>
          <a:prstGeom prst="rect">
            <a:avLst/>
          </a:prstGeom>
          <a:noFill/>
          <a:ln w="9525">
            <a:noFill/>
            <a:miter lim="800000"/>
          </a:ln>
        </p:spPr>
        <p:txBody>
          <a:bodyPr wrap="square">
            <a:spAutoFit/>
          </a:bodyPr>
          <a:lstStyle/>
          <a:p>
            <a:pPr lvl="0">
              <a:defRPr/>
            </a:pPr>
            <a:r>
              <a:rPr lang="zh-CN" altLang="en-US" sz="2000" b="1" kern="0" dirty="0">
                <a:latin typeface="微软雅黑" panose="020B0503020204020204" pitchFamily="34" charset="-122"/>
                <a:ea typeface="微软雅黑" panose="020B0503020204020204" pitchFamily="34" charset="-122"/>
              </a:rPr>
              <a:t>成功案例</a:t>
            </a:r>
            <a:endParaRPr lang="zh-CN" altLang="en-US" sz="20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42" name="图片 41"/>
          <p:cNvPicPr>
            <a:picLocks noChangeAspect="1"/>
          </p:cNvPicPr>
          <p:nvPr/>
        </p:nvPicPr>
        <p:blipFill>
          <a:blip r:embed="rId1"/>
          <a:stretch>
            <a:fillRect/>
          </a:stretch>
        </p:blipFill>
        <p:spPr>
          <a:xfrm>
            <a:off x="0" y="860425"/>
            <a:ext cx="8931275" cy="4175125"/>
          </a:xfrm>
          <a:prstGeom prst="rect">
            <a:avLst/>
          </a:prstGeom>
        </p:spPr>
      </p:pic>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诚信.jpg"/>
          <p:cNvPicPr>
            <a:picLocks noChangeAspect="1"/>
          </p:cNvPicPr>
          <p:nvPr/>
        </p:nvPicPr>
        <p:blipFill>
          <a:blip r:embed="rId1" cstate="print"/>
          <a:srcRect r="781" b="14275"/>
          <a:stretch>
            <a:fillRect/>
          </a:stretch>
        </p:blipFill>
        <p:spPr>
          <a:xfrm>
            <a:off x="0" y="0"/>
            <a:ext cx="9144000" cy="5143500"/>
          </a:xfrm>
          <a:prstGeom prst="rect">
            <a:avLst/>
          </a:prstGeom>
        </p:spPr>
      </p:pic>
      <p:sp>
        <p:nvSpPr>
          <p:cNvPr id="4" name="矩形 3"/>
          <p:cNvSpPr/>
          <p:nvPr/>
        </p:nvSpPr>
        <p:spPr>
          <a:xfrm>
            <a:off x="0" y="1707654"/>
            <a:ext cx="9144000" cy="2160240"/>
          </a:xfrm>
          <a:prstGeom prst="rect">
            <a:avLst/>
          </a:prstGeom>
          <a:solidFill>
            <a:sysClr val="window" lastClr="FFFFFF">
              <a:alpha val="90000"/>
            </a:sys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5" name="TextBox 4"/>
          <p:cNvSpPr txBox="1"/>
          <p:nvPr/>
        </p:nvSpPr>
        <p:spPr>
          <a:xfrm>
            <a:off x="2879812" y="2326109"/>
            <a:ext cx="3384376" cy="923330"/>
          </a:xfrm>
          <a:prstGeom prst="rect">
            <a:avLst/>
          </a:prstGeom>
          <a:noFill/>
        </p:spPr>
        <p:txBody>
          <a:bodyPr wrap="square" rtlCol="0">
            <a:spAutoFit/>
          </a:bodyPr>
          <a:lstStyle/>
          <a:p>
            <a:r>
              <a:rPr lang="zh-CN" altLang="en-US" sz="5400" dirty="0">
                <a:latin typeface="微软雅黑" panose="020B0503020204020204" pitchFamily="34" charset="-122"/>
                <a:ea typeface="微软雅黑" panose="020B0503020204020204" pitchFamily="34" charset="-122"/>
              </a:rPr>
              <a:t>感谢聆听！</a:t>
            </a:r>
            <a:endParaRPr lang="zh-CN" altLang="en-US" sz="5400" dirty="0">
              <a:latin typeface="微软雅黑" panose="020B0503020204020204" pitchFamily="34" charset="-122"/>
              <a:ea typeface="微软雅黑" panose="020B0503020204020204" pitchFamily="34" charset="-122"/>
            </a:endParaRPr>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a:off x="4031432" y="0"/>
            <a:ext cx="5112568" cy="4443958"/>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诚信.jpg"/>
          <p:cNvPicPr>
            <a:picLocks noChangeAspect="1"/>
          </p:cNvPicPr>
          <p:nvPr/>
        </p:nvPicPr>
        <p:blipFill>
          <a:blip r:embed="rId1" cstate="print"/>
          <a:srcRect r="16884" b="16884"/>
          <a:stretch>
            <a:fillRect/>
          </a:stretch>
        </p:blipFill>
        <p:spPr>
          <a:xfrm>
            <a:off x="0" y="0"/>
            <a:ext cx="9144001" cy="5143500"/>
          </a:xfrm>
          <a:prstGeom prst="rect">
            <a:avLst/>
          </a:prstGeom>
        </p:spPr>
      </p:pic>
      <p:sp>
        <p:nvSpPr>
          <p:cNvPr id="4" name="任意多边形 3"/>
          <p:cNvSpPr/>
          <p:nvPr/>
        </p:nvSpPr>
        <p:spPr>
          <a:xfrm rot="16200000" flipH="1">
            <a:off x="4001135" y="0"/>
            <a:ext cx="5143500" cy="5143500"/>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1" fmla="*/ 0 w 10000"/>
              <a:gd name="connsiteY0-2" fmla="*/ 2791 h 10000"/>
              <a:gd name="connsiteX1-3" fmla="*/ 10000 w 10000"/>
              <a:gd name="connsiteY1-4" fmla="*/ 0 h 10000"/>
              <a:gd name="connsiteX2-5" fmla="*/ 10000 w 10000"/>
              <a:gd name="connsiteY2-6" fmla="*/ 10000 h 10000"/>
              <a:gd name="connsiteX3-7" fmla="*/ 0 w 10000"/>
              <a:gd name="connsiteY3-8" fmla="*/ 10000 h 10000"/>
              <a:gd name="connsiteX4-9" fmla="*/ 0 w 10000"/>
              <a:gd name="connsiteY4-10" fmla="*/ 2791 h 10000"/>
              <a:gd name="connsiteX0-11" fmla="*/ 0 w 10000"/>
              <a:gd name="connsiteY0-12" fmla="*/ 3211 h 10000"/>
              <a:gd name="connsiteX1-13" fmla="*/ 10000 w 10000"/>
              <a:gd name="connsiteY1-14" fmla="*/ 0 h 10000"/>
              <a:gd name="connsiteX2-15" fmla="*/ 10000 w 10000"/>
              <a:gd name="connsiteY2-16" fmla="*/ 10000 h 10000"/>
              <a:gd name="connsiteX3-17" fmla="*/ 0 w 10000"/>
              <a:gd name="connsiteY3-18" fmla="*/ 10000 h 10000"/>
              <a:gd name="connsiteX4-19" fmla="*/ 0 w 10000"/>
              <a:gd name="connsiteY4-20" fmla="*/ 3211 h 10000"/>
              <a:gd name="connsiteX0-21" fmla="*/ 0 w 10000"/>
              <a:gd name="connsiteY0-22" fmla="*/ 2931 h 10000"/>
              <a:gd name="connsiteX1-23" fmla="*/ 10000 w 10000"/>
              <a:gd name="connsiteY1-24" fmla="*/ 0 h 10000"/>
              <a:gd name="connsiteX2-25" fmla="*/ 10000 w 10000"/>
              <a:gd name="connsiteY2-26" fmla="*/ 10000 h 10000"/>
              <a:gd name="connsiteX3-27" fmla="*/ 0 w 10000"/>
              <a:gd name="connsiteY3-28" fmla="*/ 10000 h 10000"/>
              <a:gd name="connsiteX4-29" fmla="*/ 0 w 10000"/>
              <a:gd name="connsiteY4-30" fmla="*/ 2931 h 10000"/>
              <a:gd name="connsiteX0-31" fmla="*/ 0 w 10000"/>
              <a:gd name="connsiteY0-32" fmla="*/ 2651 h 10000"/>
              <a:gd name="connsiteX1-33" fmla="*/ 10000 w 10000"/>
              <a:gd name="connsiteY1-34" fmla="*/ 0 h 10000"/>
              <a:gd name="connsiteX2-35" fmla="*/ 10000 w 10000"/>
              <a:gd name="connsiteY2-36" fmla="*/ 10000 h 10000"/>
              <a:gd name="connsiteX3-37" fmla="*/ 0 w 10000"/>
              <a:gd name="connsiteY3-38" fmla="*/ 10000 h 10000"/>
              <a:gd name="connsiteX4-39" fmla="*/ 0 w 10000"/>
              <a:gd name="connsiteY4-40" fmla="*/ 2651 h 10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0" h="10000">
                <a:moveTo>
                  <a:pt x="0" y="2651"/>
                </a:moveTo>
                <a:lnTo>
                  <a:pt x="10000" y="0"/>
                </a:lnTo>
                <a:lnTo>
                  <a:pt x="10000" y="10000"/>
                </a:lnTo>
                <a:lnTo>
                  <a:pt x="0" y="10000"/>
                </a:lnTo>
                <a:lnTo>
                  <a:pt x="0" y="26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合作伙伴</a:t>
            </a:r>
            <a:endParaRPr lang="zh-CN" altLang="en-US"/>
          </a:p>
        </p:txBody>
      </p:sp>
      <p:sp>
        <p:nvSpPr>
          <p:cNvPr id="5" name="矩形 4"/>
          <p:cNvSpPr/>
          <p:nvPr/>
        </p:nvSpPr>
        <p:spPr>
          <a:xfrm>
            <a:off x="2339752" y="411510"/>
            <a:ext cx="2915816" cy="876501"/>
          </a:xfrm>
          <a:prstGeom prst="rect">
            <a:avLst/>
          </a:prstGeom>
          <a:gradFill flip="none" rotWithShape="1">
            <a:gsLst>
              <a:gs pos="20000">
                <a:schemeClr val="bg1"/>
              </a:gs>
              <a:gs pos="95000">
                <a:schemeClr val="bg1">
                  <a:alpha val="4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5"/>
          <p:cNvSpPr txBox="1"/>
          <p:nvPr/>
        </p:nvSpPr>
        <p:spPr>
          <a:xfrm>
            <a:off x="3131840" y="546815"/>
            <a:ext cx="1584176" cy="584775"/>
          </a:xfrm>
          <a:prstGeom prst="rect">
            <a:avLst/>
          </a:prstGeom>
          <a:noFill/>
        </p:spPr>
        <p:txBody>
          <a:bodyPr wrap="square" rtlCol="0">
            <a:spAutoFit/>
          </a:bodyPr>
          <a:lstStyle/>
          <a:p>
            <a:r>
              <a:rPr lang="zh-CN" altLang="en-US" sz="3200" b="1" dirty="0">
                <a:solidFill>
                  <a:sysClr val="windowText" lastClr="000000"/>
                </a:solidFill>
                <a:latin typeface="微软雅黑" panose="020B0503020204020204" pitchFamily="34" charset="-122"/>
                <a:ea typeface="微软雅黑" panose="020B0503020204020204" pitchFamily="34" charset="-122"/>
              </a:rPr>
              <a:t>目录页</a:t>
            </a:r>
            <a:endParaRPr lang="zh-CN" altLang="en-US" sz="3200" b="1" dirty="0">
              <a:solidFill>
                <a:sysClr val="windowText" lastClr="000000"/>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6372440" y="1569601"/>
            <a:ext cx="2160000" cy="450215"/>
          </a:xfrm>
          <a:prstGeom prst="rect">
            <a:avLst/>
          </a:prstGeom>
          <a:noFill/>
        </p:spPr>
        <p:txBody>
          <a:bodyPr wrap="square" rtlCol="0">
            <a:spAutoFit/>
          </a:bodyPr>
          <a:lstStyle/>
          <a:p>
            <a:r>
              <a:rPr lang="zh-CN" altLang="en-US" sz="2200" b="1" spc="300" dirty="0">
                <a:solidFill>
                  <a:sysClr val="windowText" lastClr="000000"/>
                </a:solidFill>
                <a:latin typeface="微软雅黑" panose="020B0503020204020204" pitchFamily="34" charset="-122"/>
                <a:ea typeface="微软雅黑" panose="020B0503020204020204" pitchFamily="34" charset="-122"/>
              </a:rPr>
              <a:t>公司介绍</a:t>
            </a:r>
            <a:endParaRPr lang="zh-CN" altLang="en-US" sz="2200" b="1" spc="300" dirty="0">
              <a:solidFill>
                <a:sysClr val="windowText" lastClr="000000"/>
              </a:solidFill>
              <a:latin typeface="微软雅黑" panose="020B0503020204020204" pitchFamily="34" charset="-122"/>
              <a:ea typeface="微软雅黑" panose="020B0503020204020204" pitchFamily="34" charset="-122"/>
            </a:endParaRPr>
          </a:p>
        </p:txBody>
      </p:sp>
      <p:sp>
        <p:nvSpPr>
          <p:cNvPr id="8" name="TextBox 7"/>
          <p:cNvSpPr txBox="1"/>
          <p:nvPr/>
        </p:nvSpPr>
        <p:spPr>
          <a:xfrm>
            <a:off x="6372225" y="2263775"/>
            <a:ext cx="2772410" cy="450215"/>
          </a:xfrm>
          <a:prstGeom prst="rect">
            <a:avLst/>
          </a:prstGeom>
          <a:noFill/>
        </p:spPr>
        <p:txBody>
          <a:bodyPr wrap="square" rtlCol="0">
            <a:spAutoFit/>
          </a:bodyPr>
          <a:lstStyle/>
          <a:p>
            <a:r>
              <a:rPr lang="zh-CN" altLang="en-US" sz="2200" b="1" spc="300" dirty="0">
                <a:solidFill>
                  <a:sysClr val="windowText" lastClr="000000"/>
                </a:solidFill>
                <a:latin typeface="微软雅黑" panose="020B0503020204020204" pitchFamily="34" charset="-122"/>
                <a:ea typeface="微软雅黑" panose="020B0503020204020204" pitchFamily="34" charset="-122"/>
              </a:rPr>
              <a:t>服务及优惠政策</a:t>
            </a:r>
            <a:endParaRPr lang="zh-CN" altLang="en-US" sz="2200" b="1" spc="300" dirty="0">
              <a:solidFill>
                <a:sysClr val="windowText" lastClr="000000"/>
              </a:solidFill>
              <a:latin typeface="微软雅黑" panose="020B0503020204020204" pitchFamily="34" charset="-122"/>
              <a:ea typeface="微软雅黑" panose="020B0503020204020204" pitchFamily="34" charset="-122"/>
            </a:endParaRPr>
          </a:p>
        </p:txBody>
      </p:sp>
      <p:sp>
        <p:nvSpPr>
          <p:cNvPr id="9" name="TextBox 8"/>
          <p:cNvSpPr txBox="1"/>
          <p:nvPr/>
        </p:nvSpPr>
        <p:spPr>
          <a:xfrm>
            <a:off x="6372225" y="2957830"/>
            <a:ext cx="2772410" cy="450215"/>
          </a:xfrm>
          <a:prstGeom prst="rect">
            <a:avLst/>
          </a:prstGeom>
          <a:noFill/>
        </p:spPr>
        <p:txBody>
          <a:bodyPr wrap="square" rtlCol="0">
            <a:spAutoFit/>
          </a:bodyPr>
          <a:lstStyle/>
          <a:p>
            <a:r>
              <a:rPr lang="zh-CN" altLang="en-US" sz="2200" b="1" spc="300" dirty="0">
                <a:solidFill>
                  <a:sysClr val="windowText" lastClr="000000"/>
                </a:solidFill>
                <a:latin typeface="微软雅黑" panose="020B0503020204020204" pitchFamily="34" charset="-122"/>
                <a:ea typeface="微软雅黑" panose="020B0503020204020204" pitchFamily="34" charset="-122"/>
              </a:rPr>
              <a:t>合作伙伴成功案例</a:t>
            </a:r>
            <a:endParaRPr lang="zh-CN" altLang="en-US" sz="2200" b="1" spc="300" dirty="0">
              <a:solidFill>
                <a:sysClr val="windowText" lastClr="000000"/>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5796376" y="1569531"/>
            <a:ext cx="432000" cy="432000"/>
          </a:xfrm>
          <a:prstGeom prst="ellipse">
            <a:avLst/>
          </a:prstGeom>
          <a:solidFill>
            <a:srgbClr val="0070C0"/>
          </a:solidFill>
        </p:spPr>
        <p:txBody>
          <a:bodyPr wrap="square" rtlCol="0" anchor="ctr">
            <a:sp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5796376" y="2247762"/>
            <a:ext cx="432000" cy="432000"/>
          </a:xfrm>
          <a:prstGeom prst="ellipse">
            <a:avLst/>
          </a:prstGeom>
          <a:solidFill>
            <a:srgbClr val="0070C0"/>
          </a:solidFill>
        </p:spPr>
        <p:txBody>
          <a:bodyPr wrap="square" rtlCol="0" anchor="ctr">
            <a:sp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15" name="TextBox 14"/>
          <p:cNvSpPr txBox="1"/>
          <p:nvPr/>
        </p:nvSpPr>
        <p:spPr>
          <a:xfrm>
            <a:off x="5796376" y="2941868"/>
            <a:ext cx="432000" cy="432000"/>
          </a:xfrm>
          <a:prstGeom prst="ellipse">
            <a:avLst/>
          </a:prstGeom>
          <a:solidFill>
            <a:srgbClr val="0070C0"/>
          </a:solidFill>
        </p:spPr>
        <p:txBody>
          <a:bodyPr wrap="square" rtlCol="0" anchor="ctr">
            <a:sp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1" presetClass="entr" presetSubtype="1"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heel(1)">
                                      <p:cBhvr>
                                        <p:cTn id="17" dur="500"/>
                                        <p:tgtEl>
                                          <p:spTgt spid="13"/>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childTnLst>
                          </p:cTn>
                        </p:par>
                        <p:par>
                          <p:cTn id="22" fill="hold">
                            <p:stCondLst>
                              <p:cond delay="2500"/>
                            </p:stCondLst>
                            <p:childTnLst>
                              <p:par>
                                <p:cTn id="23" presetID="21" presetClass="entr" presetSubtype="1"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heel(1)">
                                      <p:cBhvr>
                                        <p:cTn id="25" dur="500"/>
                                        <p:tgtEl>
                                          <p:spTgt spid="14"/>
                                        </p:tgtEl>
                                      </p:cBhvr>
                                    </p:animEffect>
                                  </p:childTnLst>
                                </p:cTn>
                              </p:par>
                            </p:childTnLst>
                          </p:cTn>
                        </p:par>
                        <p:par>
                          <p:cTn id="26" fill="hold">
                            <p:stCondLst>
                              <p:cond delay="3000"/>
                            </p:stCondLst>
                            <p:childTnLst>
                              <p:par>
                                <p:cTn id="27" presetID="22" presetClass="entr" presetSubtype="8"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left)">
                                      <p:cBhvr>
                                        <p:cTn id="29" dur="500"/>
                                        <p:tgtEl>
                                          <p:spTgt spid="8"/>
                                        </p:tgtEl>
                                      </p:cBhvr>
                                    </p:animEffect>
                                  </p:childTnLst>
                                </p:cTn>
                              </p:par>
                            </p:childTnLst>
                          </p:cTn>
                        </p:par>
                        <p:par>
                          <p:cTn id="30" fill="hold">
                            <p:stCondLst>
                              <p:cond delay="3500"/>
                            </p:stCondLst>
                            <p:childTnLst>
                              <p:par>
                                <p:cTn id="31" presetID="21" presetClass="entr" presetSubtype="1"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heel(1)">
                                      <p:cBhvr>
                                        <p:cTn id="33" dur="500"/>
                                        <p:tgtEl>
                                          <p:spTgt spid="15"/>
                                        </p:tgtEl>
                                      </p:cBhvr>
                                    </p:animEffect>
                                  </p:childTnLst>
                                </p:cTn>
                              </p:par>
                            </p:childTnLst>
                          </p:cTn>
                        </p:par>
                        <p:par>
                          <p:cTn id="34" fill="hold">
                            <p:stCondLst>
                              <p:cond delay="4000"/>
                            </p:stCondLst>
                            <p:childTnLst>
                              <p:par>
                                <p:cTn id="35" presetID="22" presetClass="entr" presetSubtype="8"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left)">
                                      <p:cBhvr>
                                        <p:cTn id="3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p:bldP spid="8" grpId="0"/>
      <p:bldP spid="9" grpId="0"/>
      <p:bldP spid="13" grpId="0" bldLvl="0" animBg="1"/>
      <p:bldP spid="14" grpId="0" animBg="1"/>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91630"/>
            <a:ext cx="3347864" cy="23042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146"/>
          <p:cNvSpPr txBox="1">
            <a:spLocks noChangeArrowheads="1"/>
          </p:cNvSpPr>
          <p:nvPr/>
        </p:nvSpPr>
        <p:spPr bwMode="auto">
          <a:xfrm>
            <a:off x="4644007" y="2662773"/>
            <a:ext cx="1872208"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7404" tIns="38702" rIns="77404" bIns="38702">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1600" kern="0" dirty="0">
                <a:latin typeface="微软雅黑" panose="020B0503020204020204" pitchFamily="34" charset="-122"/>
                <a:ea typeface="微软雅黑" panose="020B0503020204020204" pitchFamily="34" charset="-122"/>
              </a:rPr>
              <a:t>联系方式</a:t>
            </a:r>
            <a:endParaRPr lang="zh-CN" altLang="en-US" sz="1600" kern="0" dirty="0">
              <a:latin typeface="微软雅黑" panose="020B0503020204020204" pitchFamily="34" charset="-122"/>
              <a:ea typeface="微软雅黑" panose="020B0503020204020204" pitchFamily="34" charset="-122"/>
            </a:endParaRPr>
          </a:p>
        </p:txBody>
      </p:sp>
      <p:grpSp>
        <p:nvGrpSpPr>
          <p:cNvPr id="4" name="组合 3"/>
          <p:cNvGrpSpPr/>
          <p:nvPr/>
        </p:nvGrpSpPr>
        <p:grpSpPr>
          <a:xfrm rot="5400000">
            <a:off x="4283967" y="1671305"/>
            <a:ext cx="288032" cy="288032"/>
            <a:chOff x="4355976" y="1779662"/>
            <a:chExt cx="720080" cy="720080"/>
          </a:xfrm>
          <a:solidFill>
            <a:srgbClr val="0070C0"/>
          </a:solidFill>
        </p:grpSpPr>
        <p:sp>
          <p:nvSpPr>
            <p:cNvPr id="5" name="椭圆 4"/>
            <p:cNvSpPr/>
            <p:nvPr/>
          </p:nvSpPr>
          <p:spPr>
            <a:xfrm>
              <a:off x="4355976" y="1779662"/>
              <a:ext cx="720080" cy="720080"/>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a:off x="4463989" y="1851671"/>
              <a:ext cx="504056" cy="43453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rot="5400000">
            <a:off x="4312541" y="2163330"/>
            <a:ext cx="288032" cy="288032"/>
            <a:chOff x="4355976" y="1779662"/>
            <a:chExt cx="720080" cy="720080"/>
          </a:xfrm>
          <a:solidFill>
            <a:srgbClr val="0070C0"/>
          </a:solidFill>
        </p:grpSpPr>
        <p:sp>
          <p:nvSpPr>
            <p:cNvPr id="11" name="椭圆 10"/>
            <p:cNvSpPr/>
            <p:nvPr/>
          </p:nvSpPr>
          <p:spPr>
            <a:xfrm>
              <a:off x="4355976" y="1779662"/>
              <a:ext cx="720080" cy="720080"/>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a:off x="4463989" y="1851671"/>
              <a:ext cx="504056" cy="43453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TextBox 146"/>
          <p:cNvSpPr txBox="1">
            <a:spLocks noChangeArrowheads="1"/>
          </p:cNvSpPr>
          <p:nvPr/>
        </p:nvSpPr>
        <p:spPr bwMode="auto">
          <a:xfrm>
            <a:off x="4644008" y="1634956"/>
            <a:ext cx="1872208"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7404" tIns="38702" rIns="77404" bIns="38702">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1600" kern="0" dirty="0">
                <a:latin typeface="微软雅黑" panose="020B0503020204020204" pitchFamily="34" charset="-122"/>
                <a:ea typeface="微软雅黑" panose="020B0503020204020204" pitchFamily="34" charset="-122"/>
              </a:rPr>
              <a:t>公司介绍</a:t>
            </a:r>
            <a:endParaRPr lang="zh-CN" altLang="en-US" sz="1600" kern="0" dirty="0">
              <a:latin typeface="微软雅黑" panose="020B0503020204020204" pitchFamily="34" charset="-122"/>
              <a:ea typeface="微软雅黑" panose="020B0503020204020204" pitchFamily="34" charset="-122"/>
            </a:endParaRPr>
          </a:p>
        </p:txBody>
      </p:sp>
      <p:sp>
        <p:nvSpPr>
          <p:cNvPr id="15" name="TextBox 146"/>
          <p:cNvSpPr txBox="1">
            <a:spLocks noChangeArrowheads="1"/>
          </p:cNvSpPr>
          <p:nvPr/>
        </p:nvSpPr>
        <p:spPr bwMode="auto">
          <a:xfrm>
            <a:off x="4644006" y="2163330"/>
            <a:ext cx="1872208"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7404" tIns="38702" rIns="77404" bIns="38702">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1600" kern="0" dirty="0">
                <a:latin typeface="微软雅黑" panose="020B0503020204020204" pitchFamily="34" charset="-122"/>
                <a:ea typeface="微软雅黑" panose="020B0503020204020204" pitchFamily="34" charset="-122"/>
              </a:rPr>
              <a:t>公司资质</a:t>
            </a:r>
            <a:endParaRPr lang="zh-CN" altLang="en-US" sz="1600" kern="0" dirty="0">
              <a:latin typeface="微软雅黑" panose="020B0503020204020204" pitchFamily="34" charset="-122"/>
              <a:ea typeface="微软雅黑" panose="020B0503020204020204" pitchFamily="34" charset="-122"/>
            </a:endParaRPr>
          </a:p>
        </p:txBody>
      </p:sp>
      <p:grpSp>
        <p:nvGrpSpPr>
          <p:cNvPr id="16" name="组合 15"/>
          <p:cNvGrpSpPr/>
          <p:nvPr/>
        </p:nvGrpSpPr>
        <p:grpSpPr>
          <a:xfrm rot="5400000">
            <a:off x="4341117" y="2686903"/>
            <a:ext cx="288032" cy="288032"/>
            <a:chOff x="4355976" y="1779662"/>
            <a:chExt cx="720080" cy="720080"/>
          </a:xfrm>
          <a:solidFill>
            <a:srgbClr val="0070C0"/>
          </a:solidFill>
        </p:grpSpPr>
        <p:sp>
          <p:nvSpPr>
            <p:cNvPr id="17" name="椭圆 16"/>
            <p:cNvSpPr/>
            <p:nvPr/>
          </p:nvSpPr>
          <p:spPr>
            <a:xfrm>
              <a:off x="4355976" y="1779662"/>
              <a:ext cx="720080" cy="720080"/>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a:off x="4463989" y="1851671"/>
              <a:ext cx="504056" cy="43453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矩形 18"/>
          <p:cNvSpPr/>
          <p:nvPr/>
        </p:nvSpPr>
        <p:spPr>
          <a:xfrm>
            <a:off x="1" y="1992458"/>
            <a:ext cx="3347864" cy="137138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899592" y="2408570"/>
            <a:ext cx="2232248" cy="523220"/>
          </a:xfrm>
          <a:prstGeom prst="rect">
            <a:avLst/>
          </a:prstGeom>
          <a:noFill/>
        </p:spPr>
        <p:txBody>
          <a:bodyPr wrap="square" rtlCol="0">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PART  ONE</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p:cNvPicPr>
            <a:picLocks noChangeAspect="1"/>
          </p:cNvPicPr>
          <p:nvPr/>
        </p:nvPicPr>
        <p:blipFill>
          <a:blip r:embed="rId1"/>
          <a:stretch>
            <a:fillRect/>
          </a:stretch>
        </p:blipFill>
        <p:spPr>
          <a:xfrm>
            <a:off x="7539990" y="364490"/>
            <a:ext cx="1369060" cy="561975"/>
          </a:xfrm>
          <a:prstGeom prst="rect">
            <a:avLst/>
          </a:prstGeom>
        </p:spPr>
      </p:pic>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Horizontal)">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20"/>
                                        </p:tgtEl>
                                        <p:attrNameLst>
                                          <p:attrName>ppt_y</p:attrName>
                                        </p:attrNameLst>
                                      </p:cBhvr>
                                      <p:tavLst>
                                        <p:tav tm="0">
                                          <p:val>
                                            <p:strVal val="#ppt_y"/>
                                          </p:val>
                                        </p:tav>
                                        <p:tav tm="100000">
                                          <p:val>
                                            <p:strVal val="#ppt_y"/>
                                          </p:val>
                                        </p:tav>
                                      </p:tavLst>
                                    </p:anim>
                                    <p:anim calcmode="lin" valueType="num">
                                      <p:cBhvr>
                                        <p:cTn id="17"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20"/>
                                        </p:tgtEl>
                                      </p:cBhvr>
                                    </p:animEffect>
                                  </p:childTnLst>
                                </p:cTn>
                              </p:par>
                            </p:childTnLst>
                          </p:cTn>
                        </p:par>
                        <p:par>
                          <p:cTn id="20" fill="hold">
                            <p:stCondLst>
                              <p:cond delay="1899"/>
                            </p:stCondLst>
                            <p:childTnLst>
                              <p:par>
                                <p:cTn id="21" presetID="37" presetClass="entr" presetSubtype="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anim calcmode="lin" valueType="num">
                                      <p:cBhvr>
                                        <p:cTn id="24" dur="500" fill="hold"/>
                                        <p:tgtEl>
                                          <p:spTgt spid="4"/>
                                        </p:tgtEl>
                                        <p:attrNameLst>
                                          <p:attrName>ppt_x</p:attrName>
                                        </p:attrNameLst>
                                      </p:cBhvr>
                                      <p:tavLst>
                                        <p:tav tm="0">
                                          <p:val>
                                            <p:strVal val="#ppt_x"/>
                                          </p:val>
                                        </p:tav>
                                        <p:tav tm="100000">
                                          <p:val>
                                            <p:strVal val="#ppt_x"/>
                                          </p:val>
                                        </p:tav>
                                      </p:tavLst>
                                    </p:anim>
                                    <p:anim calcmode="lin" valueType="num">
                                      <p:cBhvr>
                                        <p:cTn id="25" dur="450" decel="100000" fill="hold"/>
                                        <p:tgtEl>
                                          <p:spTgt spid="4"/>
                                        </p:tgtEl>
                                        <p:attrNameLst>
                                          <p:attrName>ppt_y</p:attrName>
                                        </p:attrNameLst>
                                      </p:cBhvr>
                                      <p:tavLst>
                                        <p:tav tm="0">
                                          <p:val>
                                            <p:strVal val="#ppt_y+1"/>
                                          </p:val>
                                        </p:tav>
                                        <p:tav tm="100000">
                                          <p:val>
                                            <p:strVal val="#ppt_y-.03"/>
                                          </p:val>
                                        </p:tav>
                                      </p:tavLst>
                                    </p:anim>
                                    <p:anim calcmode="lin" valueType="num">
                                      <p:cBhvr>
                                        <p:cTn id="26" dur="50" accel="100000" fill="hold">
                                          <p:stCondLst>
                                            <p:cond delay="450"/>
                                          </p:stCondLst>
                                        </p:cTn>
                                        <p:tgtEl>
                                          <p:spTgt spid="4"/>
                                        </p:tgtEl>
                                        <p:attrNameLst>
                                          <p:attrName>ppt_y</p:attrName>
                                        </p:attrNameLst>
                                      </p:cBhvr>
                                      <p:tavLst>
                                        <p:tav tm="0">
                                          <p:val>
                                            <p:strVal val="#ppt_y-.03"/>
                                          </p:val>
                                        </p:tav>
                                        <p:tav tm="100000">
                                          <p:val>
                                            <p:strVal val="#ppt_y"/>
                                          </p:val>
                                        </p:tav>
                                      </p:tavLst>
                                    </p:anim>
                                  </p:childTnLst>
                                </p:cTn>
                              </p:par>
                            </p:childTnLst>
                          </p:cTn>
                        </p:par>
                        <p:par>
                          <p:cTn id="27" fill="hold">
                            <p:stCondLst>
                              <p:cond delay="2399"/>
                            </p:stCondLst>
                            <p:childTnLst>
                              <p:par>
                                <p:cTn id="28" presetID="2" presetClass="entr" presetSubtype="2"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300" fill="hold"/>
                                        <p:tgtEl>
                                          <p:spTgt spid="13"/>
                                        </p:tgtEl>
                                        <p:attrNameLst>
                                          <p:attrName>ppt_x</p:attrName>
                                        </p:attrNameLst>
                                      </p:cBhvr>
                                      <p:tavLst>
                                        <p:tav tm="0">
                                          <p:val>
                                            <p:strVal val="1+#ppt_w/2"/>
                                          </p:val>
                                        </p:tav>
                                        <p:tav tm="100000">
                                          <p:val>
                                            <p:strVal val="#ppt_x"/>
                                          </p:val>
                                        </p:tav>
                                      </p:tavLst>
                                    </p:anim>
                                    <p:anim calcmode="lin" valueType="num">
                                      <p:cBhvr additive="base">
                                        <p:cTn id="31" dur="300" fill="hold"/>
                                        <p:tgtEl>
                                          <p:spTgt spid="13"/>
                                        </p:tgtEl>
                                        <p:attrNameLst>
                                          <p:attrName>ppt_y</p:attrName>
                                        </p:attrNameLst>
                                      </p:cBhvr>
                                      <p:tavLst>
                                        <p:tav tm="0">
                                          <p:val>
                                            <p:strVal val="#ppt_y"/>
                                          </p:val>
                                        </p:tav>
                                        <p:tav tm="100000">
                                          <p:val>
                                            <p:strVal val="#ppt_y"/>
                                          </p:val>
                                        </p:tav>
                                      </p:tavLst>
                                    </p:anim>
                                  </p:childTnLst>
                                </p:cTn>
                              </p:par>
                            </p:childTnLst>
                          </p:cTn>
                        </p:par>
                        <p:par>
                          <p:cTn id="32" fill="hold">
                            <p:stCondLst>
                              <p:cond delay="2899"/>
                            </p:stCondLst>
                            <p:childTnLst>
                              <p:par>
                                <p:cTn id="33" presetID="37" presetClass="entr" presetSubtype="0"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anim calcmode="lin" valueType="num">
                                      <p:cBhvr>
                                        <p:cTn id="36" dur="500" fill="hold"/>
                                        <p:tgtEl>
                                          <p:spTgt spid="10"/>
                                        </p:tgtEl>
                                        <p:attrNameLst>
                                          <p:attrName>ppt_x</p:attrName>
                                        </p:attrNameLst>
                                      </p:cBhvr>
                                      <p:tavLst>
                                        <p:tav tm="0">
                                          <p:val>
                                            <p:strVal val="#ppt_x"/>
                                          </p:val>
                                        </p:tav>
                                        <p:tav tm="100000">
                                          <p:val>
                                            <p:strVal val="#ppt_x"/>
                                          </p:val>
                                        </p:tav>
                                      </p:tavLst>
                                    </p:anim>
                                    <p:anim calcmode="lin" valueType="num">
                                      <p:cBhvr>
                                        <p:cTn id="37" dur="450" decel="100000" fill="hold"/>
                                        <p:tgtEl>
                                          <p:spTgt spid="10"/>
                                        </p:tgtEl>
                                        <p:attrNameLst>
                                          <p:attrName>ppt_y</p:attrName>
                                        </p:attrNameLst>
                                      </p:cBhvr>
                                      <p:tavLst>
                                        <p:tav tm="0">
                                          <p:val>
                                            <p:strVal val="#ppt_y+1"/>
                                          </p:val>
                                        </p:tav>
                                        <p:tav tm="100000">
                                          <p:val>
                                            <p:strVal val="#ppt_y-.03"/>
                                          </p:val>
                                        </p:tav>
                                      </p:tavLst>
                                    </p:anim>
                                    <p:anim calcmode="lin" valueType="num">
                                      <p:cBhvr>
                                        <p:cTn id="38" dur="50" accel="100000" fill="hold">
                                          <p:stCondLst>
                                            <p:cond delay="450"/>
                                          </p:stCondLst>
                                        </p:cTn>
                                        <p:tgtEl>
                                          <p:spTgt spid="10"/>
                                        </p:tgtEl>
                                        <p:attrNameLst>
                                          <p:attrName>ppt_y</p:attrName>
                                        </p:attrNameLst>
                                      </p:cBhvr>
                                      <p:tavLst>
                                        <p:tav tm="0">
                                          <p:val>
                                            <p:strVal val="#ppt_y-.03"/>
                                          </p:val>
                                        </p:tav>
                                        <p:tav tm="100000">
                                          <p:val>
                                            <p:strVal val="#ppt_y"/>
                                          </p:val>
                                        </p:tav>
                                      </p:tavLst>
                                    </p:anim>
                                  </p:childTnLst>
                                </p:cTn>
                              </p:par>
                            </p:childTnLst>
                          </p:cTn>
                        </p:par>
                        <p:par>
                          <p:cTn id="39" fill="hold">
                            <p:stCondLst>
                              <p:cond delay="3399"/>
                            </p:stCondLst>
                            <p:childTnLst>
                              <p:par>
                                <p:cTn id="40" presetID="2" presetClass="entr" presetSubtype="2" fill="hold" grpId="0" nodeType="after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300" fill="hold"/>
                                        <p:tgtEl>
                                          <p:spTgt spid="15"/>
                                        </p:tgtEl>
                                        <p:attrNameLst>
                                          <p:attrName>ppt_x</p:attrName>
                                        </p:attrNameLst>
                                      </p:cBhvr>
                                      <p:tavLst>
                                        <p:tav tm="0">
                                          <p:val>
                                            <p:strVal val="1+#ppt_w/2"/>
                                          </p:val>
                                        </p:tav>
                                        <p:tav tm="100000">
                                          <p:val>
                                            <p:strVal val="#ppt_x"/>
                                          </p:val>
                                        </p:tav>
                                      </p:tavLst>
                                    </p:anim>
                                    <p:anim calcmode="lin" valueType="num">
                                      <p:cBhvr additive="base">
                                        <p:cTn id="43" dur="300" fill="hold"/>
                                        <p:tgtEl>
                                          <p:spTgt spid="15"/>
                                        </p:tgtEl>
                                        <p:attrNameLst>
                                          <p:attrName>ppt_y</p:attrName>
                                        </p:attrNameLst>
                                      </p:cBhvr>
                                      <p:tavLst>
                                        <p:tav tm="0">
                                          <p:val>
                                            <p:strVal val="#ppt_y"/>
                                          </p:val>
                                        </p:tav>
                                        <p:tav tm="100000">
                                          <p:val>
                                            <p:strVal val="#ppt_y"/>
                                          </p:val>
                                        </p:tav>
                                      </p:tavLst>
                                    </p:anim>
                                  </p:childTnLst>
                                </p:cTn>
                              </p:par>
                            </p:childTnLst>
                          </p:cTn>
                        </p:par>
                        <p:par>
                          <p:cTn id="44" fill="hold">
                            <p:stCondLst>
                              <p:cond delay="3899"/>
                            </p:stCondLst>
                            <p:childTnLst>
                              <p:par>
                                <p:cTn id="45" presetID="37" presetClass="entr" presetSubtype="0"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anim calcmode="lin" valueType="num">
                                      <p:cBhvr>
                                        <p:cTn id="48" dur="500" fill="hold"/>
                                        <p:tgtEl>
                                          <p:spTgt spid="16"/>
                                        </p:tgtEl>
                                        <p:attrNameLst>
                                          <p:attrName>ppt_x</p:attrName>
                                        </p:attrNameLst>
                                      </p:cBhvr>
                                      <p:tavLst>
                                        <p:tav tm="0">
                                          <p:val>
                                            <p:strVal val="#ppt_x"/>
                                          </p:val>
                                        </p:tav>
                                        <p:tav tm="100000">
                                          <p:val>
                                            <p:strVal val="#ppt_x"/>
                                          </p:val>
                                        </p:tav>
                                      </p:tavLst>
                                    </p:anim>
                                    <p:anim calcmode="lin" valueType="num">
                                      <p:cBhvr>
                                        <p:cTn id="49" dur="450" decel="100000" fill="hold"/>
                                        <p:tgtEl>
                                          <p:spTgt spid="16"/>
                                        </p:tgtEl>
                                        <p:attrNameLst>
                                          <p:attrName>ppt_y</p:attrName>
                                        </p:attrNameLst>
                                      </p:cBhvr>
                                      <p:tavLst>
                                        <p:tav tm="0">
                                          <p:val>
                                            <p:strVal val="#ppt_y+1"/>
                                          </p:val>
                                        </p:tav>
                                        <p:tav tm="100000">
                                          <p:val>
                                            <p:strVal val="#ppt_y-.03"/>
                                          </p:val>
                                        </p:tav>
                                      </p:tavLst>
                                    </p:anim>
                                    <p:anim calcmode="lin" valueType="num">
                                      <p:cBhvr>
                                        <p:cTn id="50" dur="50" accel="100000" fill="hold">
                                          <p:stCondLst>
                                            <p:cond delay="450"/>
                                          </p:stCondLst>
                                        </p:cTn>
                                        <p:tgtEl>
                                          <p:spTgt spid="16"/>
                                        </p:tgtEl>
                                        <p:attrNameLst>
                                          <p:attrName>ppt_y</p:attrName>
                                        </p:attrNameLst>
                                      </p:cBhvr>
                                      <p:tavLst>
                                        <p:tav tm="0">
                                          <p:val>
                                            <p:strVal val="#ppt_y-.03"/>
                                          </p:val>
                                        </p:tav>
                                        <p:tav tm="100000">
                                          <p:val>
                                            <p:strVal val="#ppt_y"/>
                                          </p:val>
                                        </p:tav>
                                      </p:tavLst>
                                    </p:anim>
                                  </p:childTnLst>
                                </p:cTn>
                              </p:par>
                            </p:childTnLst>
                          </p:cTn>
                        </p:par>
                        <p:par>
                          <p:cTn id="51" fill="hold">
                            <p:stCondLst>
                              <p:cond delay="4399"/>
                            </p:stCondLst>
                            <p:childTnLst>
                              <p:par>
                                <p:cTn id="52" presetID="2" presetClass="entr" presetSubtype="2" fill="hold" grpId="0" nodeType="afterEffect">
                                  <p:stCondLst>
                                    <p:cond delay="0"/>
                                  </p:stCondLst>
                                  <p:childTnLst>
                                    <p:set>
                                      <p:cBhvr>
                                        <p:cTn id="53" dur="1" fill="hold">
                                          <p:stCondLst>
                                            <p:cond delay="0"/>
                                          </p:stCondLst>
                                        </p:cTn>
                                        <p:tgtEl>
                                          <p:spTgt spid="3"/>
                                        </p:tgtEl>
                                        <p:attrNameLst>
                                          <p:attrName>style.visibility</p:attrName>
                                        </p:attrNameLst>
                                      </p:cBhvr>
                                      <p:to>
                                        <p:strVal val="visible"/>
                                      </p:to>
                                    </p:set>
                                    <p:anim calcmode="lin" valueType="num">
                                      <p:cBhvr additive="base">
                                        <p:cTn id="54" dur="300" fill="hold"/>
                                        <p:tgtEl>
                                          <p:spTgt spid="3"/>
                                        </p:tgtEl>
                                        <p:attrNameLst>
                                          <p:attrName>ppt_x</p:attrName>
                                        </p:attrNameLst>
                                      </p:cBhvr>
                                      <p:tavLst>
                                        <p:tav tm="0">
                                          <p:val>
                                            <p:strVal val="1+#ppt_w/2"/>
                                          </p:val>
                                        </p:tav>
                                        <p:tav tm="100000">
                                          <p:val>
                                            <p:strVal val="#ppt_x"/>
                                          </p:val>
                                        </p:tav>
                                      </p:tavLst>
                                    </p:anim>
                                    <p:anim calcmode="lin" valueType="num">
                                      <p:cBhvr additive="base">
                                        <p:cTn id="55" dur="3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13" grpId="0"/>
      <p:bldP spid="15" grpId="0"/>
      <p:bldP spid="19" grpId="0" animBg="1"/>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64" y="51470"/>
            <a:ext cx="432000" cy="441292"/>
            <a:chOff x="7740400" y="-29830"/>
            <a:chExt cx="432000"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98706"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576" y="443448"/>
            <a:ext cx="1728192" cy="417830"/>
          </a:xfrm>
          <a:prstGeom prst="rect">
            <a:avLst/>
          </a:prstGeom>
          <a:noFill/>
          <a:ln w="9525">
            <a:noFill/>
            <a:miter lim="800000"/>
          </a:ln>
        </p:spPr>
        <p:txBody>
          <a:bodyPr wrap="square">
            <a:spAutoFit/>
          </a:bodyPr>
          <a:lstStyle/>
          <a:p>
            <a:pPr lvl="0">
              <a:defRPr/>
            </a:pPr>
            <a:r>
              <a:rPr lang="zh-CN" altLang="en-US" sz="2000" b="1" kern="0" dirty="0">
                <a:latin typeface="微软雅黑" panose="020B0503020204020204" pitchFamily="34" charset="-122"/>
                <a:ea typeface="微软雅黑" panose="020B0503020204020204" pitchFamily="34" charset="-122"/>
              </a:rPr>
              <a:t>公司历程</a:t>
            </a:r>
            <a:endParaRPr lang="zh-CN" altLang="en-US" sz="20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10" name="组合 9"/>
          <p:cNvGrpSpPr/>
          <p:nvPr/>
        </p:nvGrpSpPr>
        <p:grpSpPr>
          <a:xfrm>
            <a:off x="1043608" y="1334302"/>
            <a:ext cx="1998176" cy="2721073"/>
            <a:chOff x="1043608" y="1406310"/>
            <a:chExt cx="1998176" cy="2721073"/>
          </a:xfrm>
        </p:grpSpPr>
        <p:sp>
          <p:nvSpPr>
            <p:cNvPr id="11" name="椭圆 10"/>
            <p:cNvSpPr/>
            <p:nvPr/>
          </p:nvSpPr>
          <p:spPr>
            <a:xfrm>
              <a:off x="1331640" y="1635646"/>
              <a:ext cx="1368152" cy="13681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9"/>
            <p:cNvGrpSpPr/>
            <p:nvPr/>
          </p:nvGrpSpPr>
          <p:grpSpPr>
            <a:xfrm>
              <a:off x="1043608" y="1406310"/>
              <a:ext cx="1998176" cy="2721073"/>
              <a:chOff x="1043608" y="1406310"/>
              <a:chExt cx="1998176" cy="2721073"/>
            </a:xfrm>
          </p:grpSpPr>
          <p:sp>
            <p:nvSpPr>
              <p:cNvPr id="13" name="任意多边形 3"/>
              <p:cNvSpPr/>
              <p:nvPr/>
            </p:nvSpPr>
            <p:spPr>
              <a:xfrm>
                <a:off x="1043608" y="1406310"/>
                <a:ext cx="1998176" cy="2721073"/>
              </a:xfrm>
              <a:custGeom>
                <a:avLst/>
                <a:gdLst>
                  <a:gd name="connsiteX0" fmla="*/ 555581 w 1138390"/>
                  <a:gd name="connsiteY0" fmla="*/ 138889 h 1550820"/>
                  <a:gd name="connsiteX1" fmla="*/ 181310 w 1138390"/>
                  <a:gd name="connsiteY1" fmla="*/ 513159 h 1550820"/>
                  <a:gd name="connsiteX2" fmla="*/ 555581 w 1138390"/>
                  <a:gd name="connsiteY2" fmla="*/ 887431 h 1550820"/>
                  <a:gd name="connsiteX3" fmla="*/ 929852 w 1138390"/>
                  <a:gd name="connsiteY3" fmla="*/ 513160 h 1550820"/>
                  <a:gd name="connsiteX4" fmla="*/ 555581 w 1138390"/>
                  <a:gd name="connsiteY4" fmla="*/ 138889 h 1550820"/>
                  <a:gd name="connsiteX5" fmla="*/ 586782 w 1138390"/>
                  <a:gd name="connsiteY5" fmla="*/ 273 h 1550820"/>
                  <a:gd name="connsiteX6" fmla="*/ 983919 w 1138390"/>
                  <a:gd name="connsiteY6" fmla="*/ 179343 h 1550820"/>
                  <a:gd name="connsiteX7" fmla="*/ 959048 w 1138390"/>
                  <a:gd name="connsiteY7" fmla="*/ 983920 h 1550820"/>
                  <a:gd name="connsiteX8" fmla="*/ 538851 w 1138390"/>
                  <a:gd name="connsiteY8" fmla="*/ 1550820 h 1550820"/>
                  <a:gd name="connsiteX9" fmla="*/ 154471 w 1138390"/>
                  <a:gd name="connsiteY9" fmla="*/ 959049 h 1550820"/>
                  <a:gd name="connsiteX10" fmla="*/ 179342 w 1138390"/>
                  <a:gd name="connsiteY10" fmla="*/ 154471 h 1550820"/>
                  <a:gd name="connsiteX11" fmla="*/ 586782 w 1138390"/>
                  <a:gd name="connsiteY11" fmla="*/ 273 h 155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8390" h="1550820">
                    <a:moveTo>
                      <a:pt x="555581" y="138889"/>
                    </a:moveTo>
                    <a:cubicBezTo>
                      <a:pt x="348876" y="138889"/>
                      <a:pt x="181310" y="306455"/>
                      <a:pt x="181310" y="513159"/>
                    </a:cubicBezTo>
                    <a:cubicBezTo>
                      <a:pt x="181310" y="719863"/>
                      <a:pt x="348877" y="887431"/>
                      <a:pt x="555581" y="887431"/>
                    </a:cubicBezTo>
                    <a:cubicBezTo>
                      <a:pt x="762285" y="887431"/>
                      <a:pt x="929852" y="719864"/>
                      <a:pt x="929852" y="513160"/>
                    </a:cubicBezTo>
                    <a:cubicBezTo>
                      <a:pt x="929852" y="306456"/>
                      <a:pt x="762285" y="138889"/>
                      <a:pt x="555581" y="138889"/>
                    </a:cubicBezTo>
                    <a:close/>
                    <a:moveTo>
                      <a:pt x="586782" y="273"/>
                    </a:moveTo>
                    <a:cubicBezTo>
                      <a:pt x="732382" y="4774"/>
                      <a:pt x="876265" y="64820"/>
                      <a:pt x="983919" y="179343"/>
                    </a:cubicBezTo>
                    <a:cubicBezTo>
                      <a:pt x="1199229" y="408388"/>
                      <a:pt x="1188094" y="768610"/>
                      <a:pt x="959048" y="983920"/>
                    </a:cubicBezTo>
                    <a:cubicBezTo>
                      <a:pt x="790387" y="1142467"/>
                      <a:pt x="650320" y="1331434"/>
                      <a:pt x="538851" y="1550820"/>
                    </a:cubicBezTo>
                    <a:cubicBezTo>
                      <a:pt x="441145" y="1324968"/>
                      <a:pt x="313018" y="1127711"/>
                      <a:pt x="154471" y="959049"/>
                    </a:cubicBezTo>
                    <a:cubicBezTo>
                      <a:pt x="-60839" y="730003"/>
                      <a:pt x="-49704" y="369781"/>
                      <a:pt x="179342" y="154471"/>
                    </a:cubicBezTo>
                    <a:cubicBezTo>
                      <a:pt x="293864" y="46817"/>
                      <a:pt x="441181" y="-4227"/>
                      <a:pt x="586782" y="273"/>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918463" anchor="ctr"/>
              <a:lstStyle/>
              <a:p>
                <a:pPr algn="ctr">
                  <a:defRPr/>
                </a:pPr>
                <a:endParaRPr lang="zh-CN" altLang="en-US" sz="3000" dirty="0">
                  <a:solidFill>
                    <a:schemeClr val="tx1">
                      <a:lumMod val="50000"/>
                      <a:lumOff val="50000"/>
                    </a:schemeClr>
                  </a:solidFill>
                  <a:latin typeface="微软雅黑" panose="020B0503020204020204" pitchFamily="34" charset="-122"/>
                </a:endParaRPr>
              </a:p>
            </p:txBody>
          </p:sp>
          <p:sp>
            <p:nvSpPr>
              <p:cNvPr id="14" name="矩形 13"/>
              <p:cNvSpPr/>
              <p:nvPr/>
            </p:nvSpPr>
            <p:spPr>
              <a:xfrm>
                <a:off x="1475656" y="2139702"/>
                <a:ext cx="1097280" cy="384810"/>
              </a:xfrm>
              <a:prstGeom prst="rect">
                <a:avLst/>
              </a:prstGeom>
            </p:spPr>
            <p:txBody>
              <a:bodyPr wrap="none">
                <a:spAutoFit/>
              </a:bodyPr>
              <a:lstStyle/>
              <a:p>
                <a:r>
                  <a:rPr lang="zh-CN" altLang="en-US" b="1" dirty="0">
                    <a:latin typeface="微软雅黑" panose="020B0503020204020204" pitchFamily="34" charset="-122"/>
                    <a:ea typeface="微软雅黑" panose="020B0503020204020204" pitchFamily="34" charset="-122"/>
                  </a:rPr>
                  <a:t>公司简介</a:t>
                </a:r>
                <a:endParaRPr lang="zh-CN" altLang="en-US" b="1" dirty="0">
                  <a:latin typeface="微软雅黑" panose="020B0503020204020204" pitchFamily="34" charset="-122"/>
                  <a:ea typeface="微软雅黑" panose="020B0503020204020204" pitchFamily="34" charset="-122"/>
                </a:endParaRPr>
              </a:p>
            </p:txBody>
          </p:sp>
        </p:grpSp>
      </p:grpSp>
      <p:sp>
        <p:nvSpPr>
          <p:cNvPr id="15" name="Oval 65"/>
          <p:cNvSpPr>
            <a:spLocks noChangeArrowheads="1"/>
          </p:cNvSpPr>
          <p:nvPr/>
        </p:nvSpPr>
        <p:spPr bwMode="auto">
          <a:xfrm>
            <a:off x="2924812" y="4449976"/>
            <a:ext cx="1044092" cy="210006"/>
          </a:xfrm>
          <a:prstGeom prst="ellipse">
            <a:avLst/>
          </a:prstGeom>
          <a:gradFill rotWithShape="1">
            <a:gsLst>
              <a:gs pos="0">
                <a:schemeClr val="tx1">
                  <a:lumMod val="65000"/>
                  <a:lumOff val="35000"/>
                </a:schemeClr>
              </a:gs>
              <a:gs pos="100000">
                <a:schemeClr val="bg1">
                  <a:lumMod val="95000"/>
                  <a:alpha val="0"/>
                </a:schemeClr>
              </a:gs>
            </a:gsLst>
            <a:path path="shape">
              <a:fillToRect l="50000" t="50000" r="50000" b="50000"/>
            </a:path>
          </a:gradFill>
          <a:ln w="9525">
            <a:noFill/>
            <a:round/>
          </a:ln>
          <a:effectLst/>
        </p:spPr>
        <p:txBody>
          <a:bodyPr wrap="none" lIns="86404" tIns="43202" rIns="86404" bIns="43202" anchor="ctr"/>
          <a:lstStyle/>
          <a:p>
            <a:pPr>
              <a:defRPr/>
            </a:pPr>
            <a:endParaRPr lang="zh-CN" altLang="en-US" sz="1300" dirty="0">
              <a:latin typeface="Arial" panose="020B0604020202020204" pitchFamily="34" charset="0"/>
            </a:endParaRPr>
          </a:p>
        </p:txBody>
      </p:sp>
      <p:sp>
        <p:nvSpPr>
          <p:cNvPr id="16" name="Oval 65"/>
          <p:cNvSpPr>
            <a:spLocks noChangeArrowheads="1"/>
          </p:cNvSpPr>
          <p:nvPr/>
        </p:nvSpPr>
        <p:spPr bwMode="auto">
          <a:xfrm>
            <a:off x="1339135" y="3947372"/>
            <a:ext cx="1339618" cy="267007"/>
          </a:xfrm>
          <a:prstGeom prst="ellipse">
            <a:avLst/>
          </a:prstGeom>
          <a:gradFill rotWithShape="1">
            <a:gsLst>
              <a:gs pos="0">
                <a:schemeClr val="tx1">
                  <a:lumMod val="65000"/>
                  <a:lumOff val="35000"/>
                </a:schemeClr>
              </a:gs>
              <a:gs pos="100000">
                <a:schemeClr val="bg1">
                  <a:lumMod val="95000"/>
                  <a:alpha val="0"/>
                </a:schemeClr>
              </a:gs>
            </a:gsLst>
            <a:path path="shape">
              <a:fillToRect l="50000" t="50000" r="50000" b="50000"/>
            </a:path>
          </a:gradFill>
          <a:ln w="9525">
            <a:noFill/>
            <a:round/>
          </a:ln>
          <a:effectLst/>
        </p:spPr>
        <p:txBody>
          <a:bodyPr wrap="none" lIns="86404" tIns="43202" rIns="86404" bIns="43202" anchor="ctr"/>
          <a:lstStyle/>
          <a:p>
            <a:pPr>
              <a:defRPr/>
            </a:pPr>
            <a:endParaRPr lang="zh-CN" altLang="en-US" sz="1300" dirty="0">
              <a:latin typeface="Arial" panose="020B0604020202020204" pitchFamily="34" charset="0"/>
            </a:endParaRPr>
          </a:p>
        </p:txBody>
      </p:sp>
      <p:grpSp>
        <p:nvGrpSpPr>
          <p:cNvPr id="17" name="组合 16"/>
          <p:cNvGrpSpPr/>
          <p:nvPr/>
        </p:nvGrpSpPr>
        <p:grpSpPr>
          <a:xfrm>
            <a:off x="2699792" y="2414422"/>
            <a:ext cx="1545137" cy="2106056"/>
            <a:chOff x="2699792" y="2486430"/>
            <a:chExt cx="1545137" cy="2106056"/>
          </a:xfrm>
        </p:grpSpPr>
        <p:sp>
          <p:nvSpPr>
            <p:cNvPr id="18" name="椭圆 17"/>
            <p:cNvSpPr/>
            <p:nvPr/>
          </p:nvSpPr>
          <p:spPr>
            <a:xfrm>
              <a:off x="2915816" y="2643758"/>
              <a:ext cx="1080120" cy="10801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20"/>
            <p:cNvGrpSpPr/>
            <p:nvPr/>
          </p:nvGrpSpPr>
          <p:grpSpPr>
            <a:xfrm>
              <a:off x="2699792" y="2486430"/>
              <a:ext cx="1545137" cy="2106056"/>
              <a:chOff x="2699792" y="2486430"/>
              <a:chExt cx="1545137" cy="2106056"/>
            </a:xfrm>
          </p:grpSpPr>
          <p:sp>
            <p:nvSpPr>
              <p:cNvPr id="20" name="矩形 4"/>
              <p:cNvSpPr/>
              <p:nvPr/>
            </p:nvSpPr>
            <p:spPr>
              <a:xfrm>
                <a:off x="2915816" y="2976706"/>
                <a:ext cx="1097280" cy="384810"/>
              </a:xfrm>
              <a:prstGeom prst="rect">
                <a:avLst/>
              </a:prstGeom>
            </p:spPr>
            <p:txBody>
              <a:bodyPr wrap="none">
                <a:spAutoFit/>
              </a:bodyPr>
              <a:lstStyle/>
              <a:p>
                <a:r>
                  <a:rPr lang="zh-CN" altLang="en-US" b="1" dirty="0">
                    <a:latin typeface="微软雅黑" panose="020B0503020204020204" pitchFamily="34" charset="-122"/>
                    <a:ea typeface="微软雅黑" panose="020B0503020204020204" pitchFamily="34" charset="-122"/>
                  </a:rPr>
                  <a:t>我们承诺</a:t>
                </a:r>
                <a:endParaRPr lang="zh-CN" altLang="en-US" b="1" dirty="0">
                  <a:latin typeface="微软雅黑" panose="020B0503020204020204" pitchFamily="34" charset="-122"/>
                  <a:ea typeface="微软雅黑" panose="020B0503020204020204" pitchFamily="34" charset="-122"/>
                </a:endParaRPr>
              </a:p>
            </p:txBody>
          </p:sp>
          <p:sp>
            <p:nvSpPr>
              <p:cNvPr id="21" name="任意多边形 5"/>
              <p:cNvSpPr/>
              <p:nvPr/>
            </p:nvSpPr>
            <p:spPr>
              <a:xfrm>
                <a:off x="2699792" y="2486430"/>
                <a:ext cx="1545137" cy="2106056"/>
              </a:xfrm>
              <a:custGeom>
                <a:avLst/>
                <a:gdLst>
                  <a:gd name="connsiteX0" fmla="*/ 555581 w 1138390"/>
                  <a:gd name="connsiteY0" fmla="*/ 138889 h 1550820"/>
                  <a:gd name="connsiteX1" fmla="*/ 181310 w 1138390"/>
                  <a:gd name="connsiteY1" fmla="*/ 513159 h 1550820"/>
                  <a:gd name="connsiteX2" fmla="*/ 555581 w 1138390"/>
                  <a:gd name="connsiteY2" fmla="*/ 887431 h 1550820"/>
                  <a:gd name="connsiteX3" fmla="*/ 929852 w 1138390"/>
                  <a:gd name="connsiteY3" fmla="*/ 513160 h 1550820"/>
                  <a:gd name="connsiteX4" fmla="*/ 555581 w 1138390"/>
                  <a:gd name="connsiteY4" fmla="*/ 138889 h 1550820"/>
                  <a:gd name="connsiteX5" fmla="*/ 586782 w 1138390"/>
                  <a:gd name="connsiteY5" fmla="*/ 273 h 1550820"/>
                  <a:gd name="connsiteX6" fmla="*/ 983919 w 1138390"/>
                  <a:gd name="connsiteY6" fmla="*/ 179343 h 1550820"/>
                  <a:gd name="connsiteX7" fmla="*/ 959048 w 1138390"/>
                  <a:gd name="connsiteY7" fmla="*/ 983920 h 1550820"/>
                  <a:gd name="connsiteX8" fmla="*/ 538851 w 1138390"/>
                  <a:gd name="connsiteY8" fmla="*/ 1550820 h 1550820"/>
                  <a:gd name="connsiteX9" fmla="*/ 154471 w 1138390"/>
                  <a:gd name="connsiteY9" fmla="*/ 959049 h 1550820"/>
                  <a:gd name="connsiteX10" fmla="*/ 179342 w 1138390"/>
                  <a:gd name="connsiteY10" fmla="*/ 154471 h 1550820"/>
                  <a:gd name="connsiteX11" fmla="*/ 586782 w 1138390"/>
                  <a:gd name="connsiteY11" fmla="*/ 273 h 155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8390" h="1550820">
                    <a:moveTo>
                      <a:pt x="555581" y="138889"/>
                    </a:moveTo>
                    <a:cubicBezTo>
                      <a:pt x="348876" y="138889"/>
                      <a:pt x="181310" y="306455"/>
                      <a:pt x="181310" y="513159"/>
                    </a:cubicBezTo>
                    <a:cubicBezTo>
                      <a:pt x="181310" y="719863"/>
                      <a:pt x="348877" y="887431"/>
                      <a:pt x="555581" y="887431"/>
                    </a:cubicBezTo>
                    <a:cubicBezTo>
                      <a:pt x="762285" y="887431"/>
                      <a:pt x="929852" y="719864"/>
                      <a:pt x="929852" y="513160"/>
                    </a:cubicBezTo>
                    <a:cubicBezTo>
                      <a:pt x="929852" y="306456"/>
                      <a:pt x="762285" y="138889"/>
                      <a:pt x="555581" y="138889"/>
                    </a:cubicBezTo>
                    <a:close/>
                    <a:moveTo>
                      <a:pt x="586782" y="273"/>
                    </a:moveTo>
                    <a:cubicBezTo>
                      <a:pt x="732382" y="4774"/>
                      <a:pt x="876265" y="64820"/>
                      <a:pt x="983919" y="179343"/>
                    </a:cubicBezTo>
                    <a:cubicBezTo>
                      <a:pt x="1199229" y="408388"/>
                      <a:pt x="1188094" y="768610"/>
                      <a:pt x="959048" y="983920"/>
                    </a:cubicBezTo>
                    <a:cubicBezTo>
                      <a:pt x="790387" y="1142467"/>
                      <a:pt x="650320" y="1331434"/>
                      <a:pt x="538851" y="1550820"/>
                    </a:cubicBezTo>
                    <a:cubicBezTo>
                      <a:pt x="441145" y="1324968"/>
                      <a:pt x="313018" y="1127711"/>
                      <a:pt x="154471" y="959049"/>
                    </a:cubicBezTo>
                    <a:cubicBezTo>
                      <a:pt x="-60839" y="730003"/>
                      <a:pt x="-49704" y="369781"/>
                      <a:pt x="179342" y="154471"/>
                    </a:cubicBezTo>
                    <a:cubicBezTo>
                      <a:pt x="293864" y="46817"/>
                      <a:pt x="441181" y="-4227"/>
                      <a:pt x="586782" y="273"/>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680343" anchor="ctr"/>
              <a:lstStyle/>
              <a:p>
                <a:pPr algn="ctr">
                  <a:defRPr/>
                </a:pPr>
                <a:endParaRPr lang="zh-CN" altLang="en-US" sz="2300" dirty="0">
                  <a:solidFill>
                    <a:schemeClr val="tx1">
                      <a:lumMod val="50000"/>
                      <a:lumOff val="50000"/>
                    </a:schemeClr>
                  </a:solidFill>
                  <a:latin typeface="微软雅黑" panose="020B0503020204020204" pitchFamily="34" charset="-122"/>
                </a:endParaRPr>
              </a:p>
            </p:txBody>
          </p:sp>
        </p:grpSp>
      </p:grpSp>
      <p:grpSp>
        <p:nvGrpSpPr>
          <p:cNvPr id="22" name="组合 21"/>
          <p:cNvGrpSpPr/>
          <p:nvPr/>
        </p:nvGrpSpPr>
        <p:grpSpPr>
          <a:xfrm>
            <a:off x="3310255" y="443230"/>
            <a:ext cx="5767070" cy="2827020"/>
            <a:chOff x="3025796" y="1437596"/>
            <a:chExt cx="5996643" cy="5411935"/>
          </a:xfrm>
        </p:grpSpPr>
        <p:sp>
          <p:nvSpPr>
            <p:cNvPr id="23" name="圆角矩形 7"/>
            <p:cNvSpPr/>
            <p:nvPr/>
          </p:nvSpPr>
          <p:spPr>
            <a:xfrm>
              <a:off x="3099747" y="1437596"/>
              <a:ext cx="5922692" cy="3711284"/>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3025796" y="1506886"/>
              <a:ext cx="5996643" cy="5342645"/>
            </a:xfrm>
            <a:prstGeom prst="rect">
              <a:avLst/>
            </a:prstGeom>
          </p:spPr>
          <p:txBody>
            <a:bodyPr wrap="square">
              <a:spAutoFit/>
            </a:bodyPr>
            <a:lstStyle/>
            <a:p>
              <a:pPr marL="0" lvl="2" defTabSz="718820" eaLnBrk="0" hangingPunct="0">
                <a:buClr>
                  <a:srgbClr val="0070C0"/>
                </a:buClr>
                <a:buSzPct val="80000"/>
                <a:tabLst>
                  <a:tab pos="107315" algn="l"/>
                </a:tabLst>
                <a:defRPr/>
              </a:pPr>
              <a:r>
                <a:rPr lang="en-US" altLang="zh-CN" sz="1600" spc="39" dirty="0">
                  <a:ln w="1143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rPr>
                <a:t>北京亨通之旅旅游咨询有限公司是由北京远舟之旅及北京世纪顺通航空服务有限公司共同出资成立的股份制公司。是中国民航总局和民航华北管理局批准成立的国内、国际机票代理公司，是国际航空运输协会</a:t>
              </a:r>
              <a:r>
                <a:rPr lang="en-US" altLang="zh-CN" sz="1600" spc="39" dirty="0">
                  <a:ln w="1143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rPr>
                <a:t>IATA</a:t>
              </a:r>
              <a:r>
                <a:rPr lang="en-US" altLang="zh-CN" sz="1600" spc="39" dirty="0">
                  <a:ln w="1143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rPr>
                <a:t>成员。本公司自成立以来，不断提高服务质量和自身实力， 取得了较好的成绩。同各大航空公司如海航、东航、南航、国航等建立了良好的合作关系。</a:t>
              </a:r>
              <a:endPar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endParaRPr>
            </a:p>
            <a:p>
              <a:pPr marL="0" lvl="2" defTabSz="718820" eaLnBrk="0" hangingPunct="0">
                <a:buClr>
                  <a:srgbClr val="0070C0"/>
                </a:buClr>
                <a:buSzPct val="80000"/>
                <a:tabLst>
                  <a:tab pos="107315" algn="l"/>
                </a:tabLst>
                <a:defRPr/>
              </a:pPr>
              <a:endPar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endParaRPr>
            </a:p>
            <a:p>
              <a:pPr marL="0" lvl="2" defTabSz="718820" eaLnBrk="0" hangingPunct="0">
                <a:buClr>
                  <a:srgbClr val="0070C0"/>
                </a:buClr>
                <a:buSzPct val="80000"/>
                <a:tabLst>
                  <a:tab pos="107315" algn="l"/>
                </a:tabLst>
                <a:defRPr/>
              </a:pPr>
              <a:r>
                <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rPr>
                <a:t> </a:t>
              </a:r>
              <a:endPar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endParaRPr>
            </a:p>
            <a:p>
              <a:pPr marL="0" lvl="2" defTabSz="718820" eaLnBrk="0" hangingPunct="0">
                <a:buClr>
                  <a:srgbClr val="0070C0"/>
                </a:buClr>
                <a:buSzPct val="80000"/>
                <a:tabLst>
                  <a:tab pos="107315" algn="l"/>
                </a:tabLst>
                <a:defRPr/>
              </a:pPr>
              <a:endPar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endParaRPr>
            </a:p>
            <a:p>
              <a:pPr marL="0" lvl="2" defTabSz="718820" eaLnBrk="0" hangingPunct="0">
                <a:buClr>
                  <a:srgbClr val="0070C0"/>
                </a:buClr>
                <a:buSzPct val="80000"/>
                <a:tabLst>
                  <a:tab pos="107315" algn="l"/>
                </a:tabLst>
                <a:defRPr/>
              </a:pPr>
              <a:endPar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25" name="组合 24"/>
          <p:cNvGrpSpPr/>
          <p:nvPr/>
        </p:nvGrpSpPr>
        <p:grpSpPr>
          <a:xfrm>
            <a:off x="4458082" y="2730219"/>
            <a:ext cx="4301490" cy="2125345"/>
            <a:chOff x="4301237" y="2426942"/>
            <a:chExt cx="4301490" cy="2125345"/>
          </a:xfrm>
        </p:grpSpPr>
        <p:sp>
          <p:nvSpPr>
            <p:cNvPr id="26" name="圆角矩形 8"/>
            <p:cNvSpPr/>
            <p:nvPr/>
          </p:nvSpPr>
          <p:spPr>
            <a:xfrm>
              <a:off x="4301237" y="2426942"/>
              <a:ext cx="4176395" cy="205994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10"/>
            <p:cNvSpPr/>
            <p:nvPr/>
          </p:nvSpPr>
          <p:spPr>
            <a:xfrm>
              <a:off x="4418712" y="2492982"/>
              <a:ext cx="4184015" cy="2059305"/>
            </a:xfrm>
            <a:prstGeom prst="rect">
              <a:avLst/>
            </a:prstGeom>
          </p:spPr>
          <p:txBody>
            <a:bodyPr wrap="square">
              <a:spAutoFit/>
            </a:bodyPr>
            <a:lstStyle/>
            <a:p>
              <a:pPr marL="0" lvl="2" defTabSz="718820" eaLnBrk="0" hangingPunct="0">
                <a:buClr>
                  <a:srgbClr val="0070C0"/>
                </a:buClr>
                <a:buSzPct val="80000"/>
                <a:tabLst>
                  <a:tab pos="107315" algn="l"/>
                </a:tabLst>
                <a:defRPr/>
              </a:pPr>
              <a:r>
                <a:rPr lang="en-US" altLang="zh-CN" sz="1600" spc="39" dirty="0">
                  <a:ln w="1143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rPr>
                <a:t>我公司坚持价格公道服务周到的原则，始终以维护乘客的利益为宗旨，赢得了许多乘客的好评。我们将利用我们丰富的资源优势，以顾客为导向，不断完善我们的服务，力争成为国内领先的旅行商务服务公司。我们将一如既往地在工作中纠正自己的不足，同时发扬自身的优点，以优秀代理人的标准要求自己，争取长足的进步。</a:t>
              </a:r>
              <a:endParaRPr lang="zh-CN" altLang="en-US" sz="1600" spc="39" dirty="0">
                <a:ln w="1143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2555776" y="1414976"/>
            <a:ext cx="432048" cy="432048"/>
            <a:chOff x="2555776" y="1486984"/>
            <a:chExt cx="432048" cy="432048"/>
          </a:xfrm>
        </p:grpSpPr>
        <p:sp>
          <p:nvSpPr>
            <p:cNvPr id="29" name="椭圆 28"/>
            <p:cNvSpPr/>
            <p:nvPr/>
          </p:nvSpPr>
          <p:spPr>
            <a:xfrm>
              <a:off x="2555776" y="1486984"/>
              <a:ext cx="432048" cy="432048"/>
            </a:xfrm>
            <a:prstGeom prst="ellipse">
              <a:avLst/>
            </a:prstGeom>
            <a:solidFill>
              <a:schemeClr val="bg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TextBox 29"/>
            <p:cNvSpPr txBox="1"/>
            <p:nvPr/>
          </p:nvSpPr>
          <p:spPr>
            <a:xfrm>
              <a:off x="2555800" y="1518342"/>
              <a:ext cx="432000" cy="369332"/>
            </a:xfrm>
            <a:prstGeom prst="rect">
              <a:avLst/>
            </a:prstGeom>
            <a:noFill/>
          </p:spPr>
          <p:txBody>
            <a:bodyPr wrap="square" rtlCol="0">
              <a:spAutoFit/>
            </a:bodyPr>
            <a:lstStyle/>
            <a:p>
              <a:r>
                <a:rPr lang="en-US" altLang="zh-CN" b="1" dirty="0">
                  <a:solidFill>
                    <a:schemeClr val="bg1"/>
                  </a:solidFill>
                  <a:latin typeface="楷体" panose="02010609060101010101" pitchFamily="49" charset="-122"/>
                  <a:ea typeface="楷体" panose="02010609060101010101" pitchFamily="49" charset="-122"/>
                </a:rPr>
                <a:t>01</a:t>
              </a:r>
              <a:endParaRPr lang="zh-CN" altLang="en-US" b="1" dirty="0">
                <a:solidFill>
                  <a:schemeClr val="bg1"/>
                </a:solidFill>
                <a:latin typeface="楷体" panose="02010609060101010101" pitchFamily="49" charset="-122"/>
                <a:ea typeface="楷体" panose="02010609060101010101" pitchFamily="49" charset="-122"/>
              </a:endParaRPr>
            </a:p>
          </p:txBody>
        </p:sp>
      </p:grpSp>
      <p:grpSp>
        <p:nvGrpSpPr>
          <p:cNvPr id="31" name="组合 30"/>
          <p:cNvGrpSpPr/>
          <p:nvPr/>
        </p:nvGrpSpPr>
        <p:grpSpPr>
          <a:xfrm>
            <a:off x="4013463" y="2900427"/>
            <a:ext cx="432048" cy="432048"/>
            <a:chOff x="2555776" y="1486984"/>
            <a:chExt cx="432048" cy="432048"/>
          </a:xfrm>
        </p:grpSpPr>
        <p:sp>
          <p:nvSpPr>
            <p:cNvPr id="32" name="椭圆 31"/>
            <p:cNvSpPr/>
            <p:nvPr/>
          </p:nvSpPr>
          <p:spPr>
            <a:xfrm>
              <a:off x="2555776" y="1486984"/>
              <a:ext cx="432048" cy="432048"/>
            </a:xfrm>
            <a:prstGeom prst="ellipse">
              <a:avLst/>
            </a:prstGeom>
            <a:solidFill>
              <a:schemeClr val="bg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txBox="1"/>
            <p:nvPr/>
          </p:nvSpPr>
          <p:spPr>
            <a:xfrm>
              <a:off x="2555800" y="1518342"/>
              <a:ext cx="432000" cy="369332"/>
            </a:xfrm>
            <a:prstGeom prst="rect">
              <a:avLst/>
            </a:prstGeom>
            <a:noFill/>
          </p:spPr>
          <p:txBody>
            <a:bodyPr wrap="square" rtlCol="0">
              <a:spAutoFit/>
            </a:bodyPr>
            <a:lstStyle/>
            <a:p>
              <a:r>
                <a:rPr lang="en-US" altLang="zh-CN" b="1" dirty="0">
                  <a:solidFill>
                    <a:schemeClr val="bg1"/>
                  </a:solidFill>
                  <a:latin typeface="楷体" panose="02010609060101010101" pitchFamily="49" charset="-122"/>
                  <a:ea typeface="楷体" panose="02010609060101010101" pitchFamily="49" charset="-122"/>
                </a:rPr>
                <a:t>02</a:t>
              </a:r>
              <a:endParaRPr lang="zh-CN" altLang="en-US" b="1" dirty="0">
                <a:solidFill>
                  <a:schemeClr val="bg1"/>
                </a:solidFill>
                <a:latin typeface="楷体" panose="02010609060101010101" pitchFamily="49" charset="-122"/>
                <a:ea typeface="楷体" panose="02010609060101010101" pitchFamily="49" charset="-122"/>
              </a:endParaRPr>
            </a:p>
          </p:txBody>
        </p:sp>
      </p:gr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47" presetClass="entr" presetSubtype="0"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par>
                                <p:cTn id="21" presetID="47" presetClass="entr" presetSubtype="0" fill="hold" nodeType="withEffect">
                                  <p:stCondLst>
                                    <p:cond delay="50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1000"/>
                                        <p:tgtEl>
                                          <p:spTgt spid="17"/>
                                        </p:tgtEl>
                                      </p:cBhvr>
                                    </p:animEffect>
                                    <p:anim calcmode="lin" valueType="num">
                                      <p:cBhvr>
                                        <p:cTn id="24" dur="1000" fill="hold"/>
                                        <p:tgtEl>
                                          <p:spTgt spid="17"/>
                                        </p:tgtEl>
                                        <p:attrNameLst>
                                          <p:attrName>ppt_x</p:attrName>
                                        </p:attrNameLst>
                                      </p:cBhvr>
                                      <p:tavLst>
                                        <p:tav tm="0">
                                          <p:val>
                                            <p:strVal val="#ppt_x"/>
                                          </p:val>
                                        </p:tav>
                                        <p:tav tm="100000">
                                          <p:val>
                                            <p:strVal val="#ppt_x"/>
                                          </p:val>
                                        </p:tav>
                                      </p:tavLst>
                                    </p:anim>
                                    <p:anim calcmode="lin" valueType="num">
                                      <p:cBhvr>
                                        <p:cTn id="25" dur="1000" fill="hold"/>
                                        <p:tgtEl>
                                          <p:spTgt spid="17"/>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50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1000"/>
                                        <p:tgtEl>
                                          <p:spTgt spid="16"/>
                                        </p:tgtEl>
                                      </p:cBhvr>
                                    </p:animEffect>
                                    <p:anim calcmode="lin" valueType="num">
                                      <p:cBhvr>
                                        <p:cTn id="29" dur="1000" fill="hold"/>
                                        <p:tgtEl>
                                          <p:spTgt spid="16"/>
                                        </p:tgtEl>
                                        <p:attrNameLst>
                                          <p:attrName>ppt_x</p:attrName>
                                        </p:attrNameLst>
                                      </p:cBhvr>
                                      <p:tavLst>
                                        <p:tav tm="0">
                                          <p:val>
                                            <p:strVal val="#ppt_x"/>
                                          </p:val>
                                        </p:tav>
                                        <p:tav tm="100000">
                                          <p:val>
                                            <p:strVal val="#ppt_x"/>
                                          </p:val>
                                        </p:tav>
                                      </p:tavLst>
                                    </p:anim>
                                    <p:anim calcmode="lin" valueType="num">
                                      <p:cBhvr>
                                        <p:cTn id="30" dur="1000" fill="hold"/>
                                        <p:tgtEl>
                                          <p:spTgt spid="16"/>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50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1000"/>
                                        <p:tgtEl>
                                          <p:spTgt spid="15"/>
                                        </p:tgtEl>
                                      </p:cBhvr>
                                    </p:animEffect>
                                    <p:anim calcmode="lin" valueType="num">
                                      <p:cBhvr>
                                        <p:cTn id="34" dur="1000" fill="hold"/>
                                        <p:tgtEl>
                                          <p:spTgt spid="15"/>
                                        </p:tgtEl>
                                        <p:attrNameLst>
                                          <p:attrName>ppt_x</p:attrName>
                                        </p:attrNameLst>
                                      </p:cBhvr>
                                      <p:tavLst>
                                        <p:tav tm="0">
                                          <p:val>
                                            <p:strVal val="#ppt_x"/>
                                          </p:val>
                                        </p:tav>
                                        <p:tav tm="100000">
                                          <p:val>
                                            <p:strVal val="#ppt_x"/>
                                          </p:val>
                                        </p:tav>
                                      </p:tavLst>
                                    </p:anim>
                                    <p:anim calcmode="lin" valueType="num">
                                      <p:cBhvr>
                                        <p:cTn id="35" dur="1000" fill="hold"/>
                                        <p:tgtEl>
                                          <p:spTgt spid="15"/>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52" presetClass="entr" presetSubtype="0" fill="hold" nodeType="afterEffect">
                                  <p:stCondLst>
                                    <p:cond delay="0"/>
                                  </p:stCondLst>
                                  <p:childTnLst>
                                    <p:set>
                                      <p:cBhvr>
                                        <p:cTn id="38" dur="1" fill="hold">
                                          <p:stCondLst>
                                            <p:cond delay="0"/>
                                          </p:stCondLst>
                                        </p:cTn>
                                        <p:tgtEl>
                                          <p:spTgt spid="28"/>
                                        </p:tgtEl>
                                        <p:attrNameLst>
                                          <p:attrName>style.visibility</p:attrName>
                                        </p:attrNameLst>
                                      </p:cBhvr>
                                      <p:to>
                                        <p:strVal val="visible"/>
                                      </p:to>
                                    </p:set>
                                    <p:animScale>
                                      <p:cBhvr>
                                        <p:cTn id="39"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0" dur="1000" decel="50000" fill="hold">
                                          <p:stCondLst>
                                            <p:cond delay="0"/>
                                          </p:stCondLst>
                                        </p:cTn>
                                        <p:tgtEl>
                                          <p:spTgt spid="28"/>
                                        </p:tgtEl>
                                        <p:attrNameLst>
                                          <p:attrName>ppt_x</p:attrName>
                                          <p:attrName>ppt_y</p:attrName>
                                        </p:attrNameLst>
                                      </p:cBhvr>
                                    </p:animMotion>
                                    <p:animEffect transition="in" filter="fade">
                                      <p:cBhvr>
                                        <p:cTn id="41" dur="1000"/>
                                        <p:tgtEl>
                                          <p:spTgt spid="28"/>
                                        </p:tgtEl>
                                      </p:cBhvr>
                                    </p:animEffect>
                                  </p:childTnLst>
                                </p:cTn>
                              </p:par>
                              <p:par>
                                <p:cTn id="42" presetID="52" presetClass="entr" presetSubtype="0" fill="hold" nodeType="withEffect">
                                  <p:stCondLst>
                                    <p:cond delay="500"/>
                                  </p:stCondLst>
                                  <p:childTnLst>
                                    <p:set>
                                      <p:cBhvr>
                                        <p:cTn id="43" dur="1" fill="hold">
                                          <p:stCondLst>
                                            <p:cond delay="0"/>
                                          </p:stCondLst>
                                        </p:cTn>
                                        <p:tgtEl>
                                          <p:spTgt spid="31"/>
                                        </p:tgtEl>
                                        <p:attrNameLst>
                                          <p:attrName>style.visibility</p:attrName>
                                        </p:attrNameLst>
                                      </p:cBhvr>
                                      <p:to>
                                        <p:strVal val="visible"/>
                                      </p:to>
                                    </p:set>
                                    <p:animScale>
                                      <p:cBhvr>
                                        <p:cTn id="44" dur="1000" decel="50000" fill="hold">
                                          <p:stCondLst>
                                            <p:cond delay="0"/>
                                          </p:stCondLst>
                                        </p:cTn>
                                        <p:tgtEl>
                                          <p:spTgt spid="3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5" dur="1000" decel="50000" fill="hold">
                                          <p:stCondLst>
                                            <p:cond delay="0"/>
                                          </p:stCondLst>
                                        </p:cTn>
                                        <p:tgtEl>
                                          <p:spTgt spid="31"/>
                                        </p:tgtEl>
                                        <p:attrNameLst>
                                          <p:attrName>ppt_x</p:attrName>
                                          <p:attrName>ppt_y</p:attrName>
                                        </p:attrNameLst>
                                      </p:cBhvr>
                                    </p:animMotion>
                                    <p:animEffect transition="in" filter="fade">
                                      <p:cBhvr>
                                        <p:cTn id="46" dur="1000"/>
                                        <p:tgtEl>
                                          <p:spTgt spid="31"/>
                                        </p:tgtEl>
                                      </p:cBhvr>
                                    </p:animEffect>
                                  </p:childTnLst>
                                </p:cTn>
                              </p:par>
                            </p:childTnLst>
                          </p:cTn>
                        </p:par>
                        <p:par>
                          <p:cTn id="47" fill="hold">
                            <p:stCondLst>
                              <p:cond delay="3000"/>
                            </p:stCondLst>
                            <p:childTnLst>
                              <p:par>
                                <p:cTn id="48" presetID="22" presetClass="entr" presetSubtype="8" fill="hold"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left)">
                                      <p:cBhvr>
                                        <p:cTn id="50" dur="500"/>
                                        <p:tgtEl>
                                          <p:spTgt spid="22"/>
                                        </p:tgtEl>
                                      </p:cBhvr>
                                    </p:animEffect>
                                  </p:childTnLst>
                                </p:cTn>
                              </p:par>
                            </p:childTnLst>
                          </p:cTn>
                        </p:par>
                        <p:par>
                          <p:cTn id="51" fill="hold">
                            <p:stCondLst>
                              <p:cond delay="3500"/>
                            </p:stCondLst>
                            <p:childTnLst>
                              <p:par>
                                <p:cTn id="52" presetID="22" presetClass="entr" presetSubtype="8" fill="hold" nodeType="after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wipe(left)">
                                      <p:cBhvr>
                                        <p:cTn id="5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P spid="15" grpId="0" animBg="1"/>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64" y="51470"/>
            <a:ext cx="432000" cy="441292"/>
            <a:chOff x="7740400" y="-29830"/>
            <a:chExt cx="432000"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98706"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576" y="443448"/>
            <a:ext cx="1728192" cy="417830"/>
          </a:xfrm>
          <a:prstGeom prst="rect">
            <a:avLst/>
          </a:prstGeom>
          <a:noFill/>
          <a:ln w="9525">
            <a:noFill/>
            <a:miter lim="800000"/>
          </a:ln>
        </p:spPr>
        <p:txBody>
          <a:bodyPr wrap="square">
            <a:spAutoFit/>
          </a:bodyPr>
          <a:lstStyle/>
          <a:p>
            <a:pPr lvl="0">
              <a:defRPr/>
            </a:pPr>
            <a:r>
              <a:rPr lang="zh-CN" altLang="en-US" sz="2000" b="1" kern="0" dirty="0">
                <a:latin typeface="微软雅黑" panose="020B0503020204020204" pitchFamily="34" charset="-122"/>
                <a:ea typeface="微软雅黑" panose="020B0503020204020204" pitchFamily="34" charset="-122"/>
              </a:rPr>
              <a:t>公司资质</a:t>
            </a:r>
            <a:endParaRPr lang="zh-CN" altLang="en-US" sz="20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TextBox 24"/>
          <p:cNvSpPr txBox="1"/>
          <p:nvPr/>
        </p:nvSpPr>
        <p:spPr>
          <a:xfrm>
            <a:off x="507365" y="1095375"/>
            <a:ext cx="4251325" cy="352425"/>
          </a:xfrm>
          <a:prstGeom prst="rect">
            <a:avLst/>
          </a:prstGeom>
          <a:solidFill>
            <a:srgbClr val="0070C0"/>
          </a:solidFill>
        </p:spPr>
        <p:txBody>
          <a:bodyPr wrap="square" numCol="1" rtlCol="0">
            <a:spAutoFit/>
          </a:bodyPr>
          <a:lstStyle/>
          <a:p>
            <a:pPr algn="ctr"/>
            <a:r>
              <a:rPr lang="zh-CN" altLang="en-US" sz="1600" b="1" spc="100" dirty="0">
                <a:solidFill>
                  <a:schemeClr val="bg1"/>
                </a:solidFill>
                <a:latin typeface="微软雅黑" panose="020B0503020204020204" pitchFamily="34" charset="-122"/>
                <a:ea typeface="微软雅黑" panose="020B0503020204020204" pitchFamily="34" charset="-122"/>
              </a:rPr>
              <a:t>以下为我公司取得的部分行业认证证书</a:t>
            </a:r>
            <a:endParaRPr lang="zh-CN" altLang="en-US" sz="1600" b="1" spc="100" dirty="0">
              <a:solidFill>
                <a:schemeClr val="bg1"/>
              </a:solidFill>
              <a:latin typeface="微软雅黑" panose="020B0503020204020204" pitchFamily="34" charset="-122"/>
              <a:ea typeface="微软雅黑" panose="020B0503020204020204" pitchFamily="34" charset="-122"/>
            </a:endParaRPr>
          </a:p>
        </p:txBody>
      </p:sp>
      <p:pic>
        <p:nvPicPr>
          <p:cNvPr id="28" name="图片 27"/>
          <p:cNvPicPr>
            <a:picLocks noChangeAspect="1"/>
          </p:cNvPicPr>
          <p:nvPr/>
        </p:nvPicPr>
        <p:blipFill>
          <a:blip r:embed="rId1"/>
          <a:stretch>
            <a:fillRect/>
          </a:stretch>
        </p:blipFill>
        <p:spPr>
          <a:xfrm>
            <a:off x="507365" y="1670685"/>
            <a:ext cx="5245100" cy="2512695"/>
          </a:xfrm>
          <a:prstGeom prst="rect">
            <a:avLst/>
          </a:prstGeom>
        </p:spPr>
      </p:pic>
      <p:sp>
        <p:nvSpPr>
          <p:cNvPr id="10" name="文本框 9"/>
          <p:cNvSpPr txBox="1"/>
          <p:nvPr/>
        </p:nvSpPr>
        <p:spPr>
          <a:xfrm>
            <a:off x="5967095" y="1095375"/>
            <a:ext cx="3176905" cy="2011680"/>
          </a:xfrm>
          <a:prstGeom prst="rect">
            <a:avLst/>
          </a:prstGeom>
          <a:noFill/>
        </p:spPr>
        <p:txBody>
          <a:bodyPr wrap="square" rtlCol="0" anchor="t">
            <a:spAutoFit/>
          </a:bodyPr>
          <a:lstStyle/>
          <a:p>
            <a:pPr marL="0" indent="0" algn="l"/>
            <a:r>
              <a:rPr lang="zh-CN" altLang="en-US" b="1">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rPr>
              <a:t>我们的优势：</a:t>
            </a:r>
            <a:r>
              <a:rPr lang="zh-CN" altLang="en-US">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 </a:t>
            </a:r>
            <a:endParaRPr lang="zh-CN" altLang="en-US">
              <a:solidFill>
                <a:srgbClr val="000000"/>
              </a:solidFill>
              <a:latin typeface="Symbol" panose="05050102010706020507" charset="0"/>
              <a:ea typeface="Symbol" panose="05050102010706020507" charset="0"/>
              <a:cs typeface="Symbol" panose="05050102010706020507" charset="0"/>
              <a:sym typeface="+mn-ea"/>
            </a:endParaRPr>
          </a:p>
          <a:p>
            <a:pPr marL="0" indent="0" algn="l"/>
            <a:r>
              <a:rPr lang="en-US" altLang="zh-CN">
                <a:solidFill>
                  <a:schemeClr val="accent1"/>
                </a:solidFill>
                <a:effectLst>
                  <a:outerShdw blurRad="38100" dist="25400" dir="5400000" algn="ctr" rotWithShape="0">
                    <a:srgbClr val="6E747A">
                      <a:alpha val="43000"/>
                    </a:srgbClr>
                  </a:outerShdw>
                </a:effectLst>
                <a:latin typeface="Symbol" panose="05050102010706020507" charset="0"/>
                <a:ea typeface="Symbol" panose="05050102010706020507" charset="0"/>
                <a:cs typeface="Symbol" panose="05050102010706020507" charset="0"/>
                <a:sym typeface="+mn-ea"/>
              </a:rPr>
              <a:t>· </a:t>
            </a:r>
            <a:r>
              <a:rPr lang="zh-CN" altLang="en-US">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rPr>
              <a:t>信息、管理平台为您节省更多的成本 </a:t>
            </a:r>
            <a:endParaRPr lang="zh-CN" altLang="en-US">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endParaRPr>
          </a:p>
          <a:p>
            <a:pPr marL="0" indent="0" algn="l"/>
            <a:r>
              <a:rPr lang="en-US" altLang="zh-CN">
                <a:solidFill>
                  <a:schemeClr val="accent1"/>
                </a:solidFill>
                <a:effectLst>
                  <a:outerShdw blurRad="38100" dist="25400" dir="5400000" algn="ctr" rotWithShape="0">
                    <a:srgbClr val="6E747A">
                      <a:alpha val="43000"/>
                    </a:srgbClr>
                  </a:outerShdw>
                </a:effectLst>
                <a:latin typeface="Symbol" panose="05050102010706020507" charset="0"/>
                <a:ea typeface="Symbol" panose="05050102010706020507" charset="0"/>
                <a:cs typeface="Symbol" panose="05050102010706020507" charset="0"/>
                <a:sym typeface="+mn-ea"/>
              </a:rPr>
              <a:t>· </a:t>
            </a:r>
            <a:r>
              <a:rPr lang="zh-CN" altLang="en-US">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rPr>
              <a:t>高质量、高效率的服务优势 </a:t>
            </a:r>
            <a:endParaRPr lang="zh-CN" altLang="en-US">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endParaRPr>
          </a:p>
          <a:p>
            <a:pPr marL="0" indent="0" algn="l"/>
            <a:r>
              <a:rPr lang="en-US" altLang="zh-CN">
                <a:solidFill>
                  <a:schemeClr val="accent1"/>
                </a:solidFill>
                <a:effectLst>
                  <a:outerShdw blurRad="38100" dist="25400" dir="5400000" algn="ctr" rotWithShape="0">
                    <a:srgbClr val="6E747A">
                      <a:alpha val="43000"/>
                    </a:srgbClr>
                  </a:outerShdw>
                </a:effectLst>
                <a:latin typeface="Symbol" panose="05050102010706020507" charset="0"/>
                <a:ea typeface="Symbol" panose="05050102010706020507" charset="0"/>
                <a:cs typeface="Symbol" panose="05050102010706020507" charset="0"/>
                <a:sym typeface="+mn-ea"/>
              </a:rPr>
              <a:t>· </a:t>
            </a:r>
            <a:r>
              <a:rPr lang="zh-CN" altLang="en-US">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rPr>
              <a:t>应变紧急事件 </a:t>
            </a:r>
            <a:endParaRPr lang="zh-CN" altLang="en-US">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endParaRPr>
          </a:p>
          <a:p>
            <a:pPr marL="0" indent="0" algn="l"/>
            <a:r>
              <a:rPr lang="en-US" altLang="zh-CN">
                <a:solidFill>
                  <a:schemeClr val="accent1"/>
                </a:solidFill>
                <a:effectLst>
                  <a:outerShdw blurRad="38100" dist="25400" dir="5400000" algn="ctr" rotWithShape="0">
                    <a:srgbClr val="6E747A">
                      <a:alpha val="43000"/>
                    </a:srgbClr>
                  </a:outerShdw>
                </a:effectLst>
                <a:latin typeface="Symbol" panose="05050102010706020507" charset="0"/>
                <a:ea typeface="Symbol" panose="05050102010706020507" charset="0"/>
                <a:cs typeface="Symbol" panose="05050102010706020507" charset="0"/>
                <a:sym typeface="+mn-ea"/>
              </a:rPr>
              <a:t>· </a:t>
            </a:r>
            <a:r>
              <a:rPr lang="zh-CN" altLang="en-US">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rPr>
              <a:t>行业优势明显 </a:t>
            </a:r>
            <a:endParaRPr lang="zh-CN" altLang="en-US">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endParaRPr>
          </a:p>
          <a:p>
            <a:pPr marL="0" indent="0" algn="l"/>
            <a:r>
              <a:rPr lang="en-US" altLang="zh-CN">
                <a:solidFill>
                  <a:schemeClr val="accent1"/>
                </a:solidFill>
                <a:effectLst>
                  <a:outerShdw blurRad="38100" dist="25400" dir="5400000" algn="ctr" rotWithShape="0">
                    <a:srgbClr val="6E747A">
                      <a:alpha val="43000"/>
                    </a:srgbClr>
                  </a:outerShdw>
                </a:effectLst>
                <a:latin typeface="Symbol" panose="05050102010706020507" charset="0"/>
                <a:ea typeface="Symbol" panose="05050102010706020507" charset="0"/>
                <a:cs typeface="Symbol" panose="05050102010706020507" charset="0"/>
                <a:sym typeface="+mn-ea"/>
              </a:rPr>
              <a:t>· </a:t>
            </a:r>
            <a:r>
              <a:rPr lang="zh-CN" altLang="en-US">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sym typeface="+mn-ea"/>
              </a:rPr>
              <a:t>管理和技术优势 </a:t>
            </a:r>
            <a:endParaRPr lang="zh-CN" altLang="en-US"/>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2" presetClass="entr" presetSubtype="4"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 calcmode="lin" valueType="num">
                                      <p:cBhvr additive="base">
                                        <p:cTn id="18" dur="500" fill="hold"/>
                                        <p:tgtEl>
                                          <p:spTgt spid="25"/>
                                        </p:tgtEl>
                                        <p:attrNameLst>
                                          <p:attrName>ppt_x</p:attrName>
                                        </p:attrNameLst>
                                      </p:cBhvr>
                                      <p:tavLst>
                                        <p:tav tm="0">
                                          <p:val>
                                            <p:strVal val="#ppt_x"/>
                                          </p:val>
                                        </p:tav>
                                        <p:tav tm="100000">
                                          <p:val>
                                            <p:strVal val="#ppt_x"/>
                                          </p:val>
                                        </p:tav>
                                      </p:tavLst>
                                    </p:anim>
                                    <p:anim calcmode="lin" valueType="num">
                                      <p:cBhvr additive="base">
                                        <p:cTn id="19"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P spid="25"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64" y="51470"/>
            <a:ext cx="432000" cy="441292"/>
            <a:chOff x="7740400" y="-29830"/>
            <a:chExt cx="432000"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98706"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576" y="443448"/>
            <a:ext cx="1728192" cy="417830"/>
          </a:xfrm>
          <a:prstGeom prst="rect">
            <a:avLst/>
          </a:prstGeom>
          <a:noFill/>
          <a:ln w="9525">
            <a:noFill/>
            <a:miter lim="800000"/>
          </a:ln>
        </p:spPr>
        <p:txBody>
          <a:bodyPr wrap="square">
            <a:spAutoFit/>
          </a:bodyPr>
          <a:lstStyle/>
          <a:p>
            <a:pPr lvl="0">
              <a:defRPr/>
            </a:pPr>
            <a:r>
              <a:rPr lang="zh-CN" altLang="en-US" sz="2000" b="1" kern="0" dirty="0">
                <a:latin typeface="微软雅黑" panose="020B0503020204020204" pitchFamily="34" charset="-122"/>
                <a:ea typeface="微软雅黑" panose="020B0503020204020204" pitchFamily="34" charset="-122"/>
              </a:rPr>
              <a:t>公司联系方式</a:t>
            </a:r>
            <a:endParaRPr lang="zh-CN" altLang="en-US" sz="20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0" name="矩形 9"/>
          <p:cNvSpPr/>
          <p:nvPr/>
        </p:nvSpPr>
        <p:spPr>
          <a:xfrm>
            <a:off x="0" y="3609340"/>
            <a:ext cx="9144000" cy="142621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bg1"/>
                </a:solidFill>
              </a:rPr>
              <a:t>亨通之旅全体同仁期待您的来电！</a:t>
            </a:r>
            <a:endParaRPr lang="zh-CN" altLang="en-US">
              <a:solidFill>
                <a:schemeClr val="bg1"/>
              </a:solidFill>
            </a:endParaRPr>
          </a:p>
        </p:txBody>
      </p:sp>
      <p:pic>
        <p:nvPicPr>
          <p:cNvPr id="11" name="图片 10" descr="235113-1302010PJ785.jpg"/>
          <p:cNvPicPr/>
          <p:nvPr/>
        </p:nvPicPr>
        <p:blipFill>
          <a:blip r:embed="rId1" cstate="print"/>
          <a:stretch>
            <a:fillRect/>
          </a:stretch>
        </p:blipFill>
        <p:spPr>
          <a:xfrm>
            <a:off x="266120" y="2322974"/>
            <a:ext cx="2448000" cy="2448000"/>
          </a:xfrm>
          <a:prstGeom prst="ellipse">
            <a:avLst/>
          </a:prstGeom>
        </p:spPr>
      </p:pic>
      <p:grpSp>
        <p:nvGrpSpPr>
          <p:cNvPr id="18" name="组合 17"/>
          <p:cNvGrpSpPr/>
          <p:nvPr/>
        </p:nvGrpSpPr>
        <p:grpSpPr>
          <a:xfrm>
            <a:off x="3179549" y="1837923"/>
            <a:ext cx="792088" cy="792088"/>
            <a:chOff x="6228184" y="1584176"/>
            <a:chExt cx="792088" cy="792088"/>
          </a:xfrm>
        </p:grpSpPr>
        <p:sp>
          <p:nvSpPr>
            <p:cNvPr id="19" name="椭圆 18"/>
            <p:cNvSpPr/>
            <p:nvPr/>
          </p:nvSpPr>
          <p:spPr>
            <a:xfrm>
              <a:off x="6228184" y="1584176"/>
              <a:ext cx="792088" cy="79208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KSO_Shape"/>
            <p:cNvSpPr/>
            <p:nvPr/>
          </p:nvSpPr>
          <p:spPr>
            <a:xfrm>
              <a:off x="6360140" y="1800200"/>
              <a:ext cx="528176" cy="360040"/>
            </a:xfrm>
            <a:custGeom>
              <a:avLst/>
              <a:gdLst/>
              <a:ahLst/>
              <a:cxnLst/>
              <a:rect l="l" t="t" r="r" b="b"/>
              <a:pathLst>
                <a:path w="1690322" h="1152128">
                  <a:moveTo>
                    <a:pt x="826556" y="1149986"/>
                  </a:moveTo>
                  <a:lnTo>
                    <a:pt x="889752" y="1149986"/>
                  </a:lnTo>
                  <a:cubicBezTo>
                    <a:pt x="889500" y="1150690"/>
                    <a:pt x="889449" y="1151409"/>
                    <a:pt x="889399" y="1152128"/>
                  </a:cubicBezTo>
                  <a:lnTo>
                    <a:pt x="826226" y="1152128"/>
                  </a:lnTo>
                  <a:close/>
                  <a:moveTo>
                    <a:pt x="1243612" y="747450"/>
                  </a:moveTo>
                  <a:cubicBezTo>
                    <a:pt x="1477312" y="740021"/>
                    <a:pt x="1674794" y="919019"/>
                    <a:pt x="1690322" y="1152128"/>
                  </a:cubicBezTo>
                  <a:lnTo>
                    <a:pt x="1626622" y="1152128"/>
                  </a:lnTo>
                  <a:cubicBezTo>
                    <a:pt x="1611628" y="955005"/>
                    <a:pt x="1443876" y="804288"/>
                    <a:pt x="1245620" y="810590"/>
                  </a:cubicBezTo>
                  <a:cubicBezTo>
                    <a:pt x="1189595" y="812371"/>
                    <a:pt x="1136798" y="826511"/>
                    <a:pt x="1090488" y="851592"/>
                  </a:cubicBezTo>
                  <a:cubicBezTo>
                    <a:pt x="1079087" y="833319"/>
                    <a:pt x="1065672" y="816545"/>
                    <a:pt x="1049512" y="802255"/>
                  </a:cubicBezTo>
                  <a:cubicBezTo>
                    <a:pt x="1106685" y="768739"/>
                    <a:pt x="1172955" y="749696"/>
                    <a:pt x="1243612" y="747450"/>
                  </a:cubicBezTo>
                  <a:close/>
                  <a:moveTo>
                    <a:pt x="562417" y="606836"/>
                  </a:moveTo>
                  <a:cubicBezTo>
                    <a:pt x="877321" y="596825"/>
                    <a:pt x="1143423" y="838020"/>
                    <a:pt x="1164346" y="1152128"/>
                  </a:cubicBezTo>
                  <a:lnTo>
                    <a:pt x="1078512" y="1152128"/>
                  </a:lnTo>
                  <a:cubicBezTo>
                    <a:pt x="1058307" y="886510"/>
                    <a:pt x="832267" y="683424"/>
                    <a:pt x="565122" y="691915"/>
                  </a:cubicBezTo>
                  <a:cubicBezTo>
                    <a:pt x="308709" y="700066"/>
                    <a:pt x="102467" y="900340"/>
                    <a:pt x="85124" y="1152128"/>
                  </a:cubicBezTo>
                  <a:lnTo>
                    <a:pt x="0" y="1152128"/>
                  </a:lnTo>
                  <a:cubicBezTo>
                    <a:pt x="17286" y="854342"/>
                    <a:pt x="260044" y="616447"/>
                    <a:pt x="562417" y="606836"/>
                  </a:cubicBezTo>
                  <a:close/>
                  <a:moveTo>
                    <a:pt x="1257403" y="357877"/>
                  </a:moveTo>
                  <a:cubicBezTo>
                    <a:pt x="1175548" y="357877"/>
                    <a:pt x="1109192" y="424234"/>
                    <a:pt x="1109192" y="506089"/>
                  </a:cubicBezTo>
                  <a:cubicBezTo>
                    <a:pt x="1109192" y="587944"/>
                    <a:pt x="1175548" y="654300"/>
                    <a:pt x="1257403" y="654300"/>
                  </a:cubicBezTo>
                  <a:cubicBezTo>
                    <a:pt x="1339258" y="654300"/>
                    <a:pt x="1405614" y="587944"/>
                    <a:pt x="1405614" y="506089"/>
                  </a:cubicBezTo>
                  <a:cubicBezTo>
                    <a:pt x="1405614" y="424234"/>
                    <a:pt x="1339258" y="357877"/>
                    <a:pt x="1257403" y="357877"/>
                  </a:cubicBezTo>
                  <a:close/>
                  <a:moveTo>
                    <a:pt x="1257403" y="297099"/>
                  </a:moveTo>
                  <a:cubicBezTo>
                    <a:pt x="1372825" y="297099"/>
                    <a:pt x="1466393" y="390667"/>
                    <a:pt x="1466393" y="506089"/>
                  </a:cubicBezTo>
                  <a:cubicBezTo>
                    <a:pt x="1466393" y="621511"/>
                    <a:pt x="1372825" y="715079"/>
                    <a:pt x="1257403" y="715079"/>
                  </a:cubicBezTo>
                  <a:cubicBezTo>
                    <a:pt x="1141981" y="715079"/>
                    <a:pt x="1048414" y="621511"/>
                    <a:pt x="1048414" y="506089"/>
                  </a:cubicBezTo>
                  <a:cubicBezTo>
                    <a:pt x="1048414" y="390667"/>
                    <a:pt x="1141981" y="297099"/>
                    <a:pt x="1257403" y="297099"/>
                  </a:cubicBezTo>
                  <a:close/>
                  <a:moveTo>
                    <a:pt x="580999" y="81897"/>
                  </a:moveTo>
                  <a:cubicBezTo>
                    <a:pt x="470702" y="81897"/>
                    <a:pt x="381289" y="171311"/>
                    <a:pt x="381289" y="281608"/>
                  </a:cubicBezTo>
                  <a:cubicBezTo>
                    <a:pt x="381289" y="391906"/>
                    <a:pt x="470702" y="481318"/>
                    <a:pt x="580999" y="481318"/>
                  </a:cubicBezTo>
                  <a:cubicBezTo>
                    <a:pt x="691297" y="481318"/>
                    <a:pt x="780710" y="391906"/>
                    <a:pt x="780710" y="281608"/>
                  </a:cubicBezTo>
                  <a:cubicBezTo>
                    <a:pt x="780710" y="171311"/>
                    <a:pt x="691297" y="81897"/>
                    <a:pt x="580999" y="81897"/>
                  </a:cubicBezTo>
                  <a:close/>
                  <a:moveTo>
                    <a:pt x="580999" y="0"/>
                  </a:moveTo>
                  <a:cubicBezTo>
                    <a:pt x="736527" y="0"/>
                    <a:pt x="862607" y="126080"/>
                    <a:pt x="862607" y="281608"/>
                  </a:cubicBezTo>
                  <a:cubicBezTo>
                    <a:pt x="862607" y="437136"/>
                    <a:pt x="736527" y="563216"/>
                    <a:pt x="580999" y="563216"/>
                  </a:cubicBezTo>
                  <a:cubicBezTo>
                    <a:pt x="425471" y="563216"/>
                    <a:pt x="299392" y="437136"/>
                    <a:pt x="299392" y="281608"/>
                  </a:cubicBezTo>
                  <a:cubicBezTo>
                    <a:pt x="299392" y="126080"/>
                    <a:pt x="425471" y="0"/>
                    <a:pt x="580999" y="0"/>
                  </a:cubicBez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solidFill>
              </a:endParaRPr>
            </a:p>
          </p:txBody>
        </p:sp>
      </p:grpSp>
      <p:grpSp>
        <p:nvGrpSpPr>
          <p:cNvPr id="21" name="组合 20"/>
          <p:cNvGrpSpPr/>
          <p:nvPr/>
        </p:nvGrpSpPr>
        <p:grpSpPr>
          <a:xfrm>
            <a:off x="3130510" y="2913613"/>
            <a:ext cx="792088" cy="792088"/>
            <a:chOff x="7452320" y="1584176"/>
            <a:chExt cx="792088" cy="792088"/>
          </a:xfrm>
        </p:grpSpPr>
        <p:sp>
          <p:nvSpPr>
            <p:cNvPr id="22" name="椭圆 21"/>
            <p:cNvSpPr/>
            <p:nvPr/>
          </p:nvSpPr>
          <p:spPr>
            <a:xfrm>
              <a:off x="7452320" y="1584176"/>
              <a:ext cx="792088" cy="79208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3" name="KSO_Shape"/>
            <p:cNvSpPr/>
            <p:nvPr/>
          </p:nvSpPr>
          <p:spPr>
            <a:xfrm>
              <a:off x="7625942" y="1680567"/>
              <a:ext cx="474450" cy="599306"/>
            </a:xfrm>
            <a:custGeom>
              <a:avLst/>
              <a:gdLst/>
              <a:ahLst/>
              <a:cxnLst/>
              <a:rect l="l" t="t" r="r" b="b"/>
              <a:pathLst>
                <a:path w="3132350" h="3959240">
                  <a:moveTo>
                    <a:pt x="1005872" y="679617"/>
                  </a:moveTo>
                  <a:lnTo>
                    <a:pt x="1142879" y="679617"/>
                  </a:lnTo>
                  <a:lnTo>
                    <a:pt x="1142879" y="1011617"/>
                  </a:lnTo>
                  <a:lnTo>
                    <a:pt x="1474879" y="1011617"/>
                  </a:lnTo>
                  <a:lnTo>
                    <a:pt x="1474879" y="1148624"/>
                  </a:lnTo>
                  <a:lnTo>
                    <a:pt x="1142879" y="1148624"/>
                  </a:lnTo>
                  <a:lnTo>
                    <a:pt x="1142879" y="1480624"/>
                  </a:lnTo>
                  <a:lnTo>
                    <a:pt x="1005872" y="1480624"/>
                  </a:lnTo>
                  <a:lnTo>
                    <a:pt x="1005872" y="1148624"/>
                  </a:lnTo>
                  <a:lnTo>
                    <a:pt x="673872" y="1148624"/>
                  </a:lnTo>
                  <a:lnTo>
                    <a:pt x="673872" y="1011617"/>
                  </a:lnTo>
                  <a:lnTo>
                    <a:pt x="1005872" y="1011617"/>
                  </a:lnTo>
                  <a:close/>
                  <a:moveTo>
                    <a:pt x="1080120" y="151325"/>
                  </a:moveTo>
                  <a:cubicBezTo>
                    <a:pt x="567161" y="151325"/>
                    <a:pt x="151325" y="567161"/>
                    <a:pt x="151325" y="1080120"/>
                  </a:cubicBezTo>
                  <a:cubicBezTo>
                    <a:pt x="151325" y="1593079"/>
                    <a:pt x="567161" y="2008915"/>
                    <a:pt x="1080120" y="2008915"/>
                  </a:cubicBezTo>
                  <a:cubicBezTo>
                    <a:pt x="1593079" y="2008915"/>
                    <a:pt x="2008915" y="1593079"/>
                    <a:pt x="2008915" y="1080120"/>
                  </a:cubicBezTo>
                  <a:cubicBezTo>
                    <a:pt x="2008915" y="567161"/>
                    <a:pt x="1593079" y="151325"/>
                    <a:pt x="1080120" y="151325"/>
                  </a:cubicBezTo>
                  <a:close/>
                  <a:moveTo>
                    <a:pt x="1080120" y="0"/>
                  </a:moveTo>
                  <a:cubicBezTo>
                    <a:pt x="1676654" y="0"/>
                    <a:pt x="2160240" y="483586"/>
                    <a:pt x="2160240" y="1080120"/>
                  </a:cubicBezTo>
                  <a:cubicBezTo>
                    <a:pt x="2160240" y="1427165"/>
                    <a:pt x="1996568" y="1735982"/>
                    <a:pt x="1741553" y="1932755"/>
                  </a:cubicBezTo>
                  <a:lnTo>
                    <a:pt x="1967917" y="2284217"/>
                  </a:lnTo>
                  <a:lnTo>
                    <a:pt x="2037145" y="2234618"/>
                  </a:lnTo>
                  <a:cubicBezTo>
                    <a:pt x="2913254" y="2995439"/>
                    <a:pt x="3181132" y="3578954"/>
                    <a:pt x="3125302" y="3789029"/>
                  </a:cubicBezTo>
                  <a:cubicBezTo>
                    <a:pt x="3106500" y="3931371"/>
                    <a:pt x="2976322" y="3969409"/>
                    <a:pt x="2895645" y="3957062"/>
                  </a:cubicBezTo>
                  <a:cubicBezTo>
                    <a:pt x="2363446" y="3830214"/>
                    <a:pt x="1961795" y="2830323"/>
                    <a:pt x="1784689" y="2415489"/>
                  </a:cubicBezTo>
                  <a:lnTo>
                    <a:pt x="1850702" y="2368194"/>
                  </a:lnTo>
                  <a:lnTo>
                    <a:pt x="1622163" y="2013355"/>
                  </a:lnTo>
                  <a:cubicBezTo>
                    <a:pt x="1463260" y="2107083"/>
                    <a:pt x="1277898" y="2160240"/>
                    <a:pt x="1080120" y="2160240"/>
                  </a:cubicBezTo>
                  <a:cubicBezTo>
                    <a:pt x="483586" y="2160240"/>
                    <a:pt x="0" y="1676654"/>
                    <a:pt x="0" y="1080120"/>
                  </a:cubicBezTo>
                  <a:cubicBezTo>
                    <a:pt x="0" y="483586"/>
                    <a:pt x="483586" y="0"/>
                    <a:pt x="108012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endParaRPr>
            </a:p>
          </p:txBody>
        </p:sp>
      </p:grpSp>
      <p:sp>
        <p:nvSpPr>
          <p:cNvPr id="36" name="文本框 35"/>
          <p:cNvSpPr txBox="1"/>
          <p:nvPr/>
        </p:nvSpPr>
        <p:spPr>
          <a:xfrm>
            <a:off x="4139565" y="371475"/>
            <a:ext cx="4176395" cy="1198880"/>
          </a:xfrm>
          <a:prstGeom prst="rect">
            <a:avLst/>
          </a:prstGeom>
          <a:solidFill>
            <a:srgbClr val="0070C0"/>
          </a:solidFill>
        </p:spPr>
        <p:txBody>
          <a:bodyPr wrap="square" rtlCol="0" anchor="t">
            <a:spAutoFit/>
          </a:bodyPr>
          <a:lstStyle/>
          <a:p>
            <a:r>
              <a:rPr lang="en-US" altLang="zh-CN" dirty="0"/>
              <a:t>24</a:t>
            </a:r>
            <a:r>
              <a:rPr lang="zh-CN" altLang="en-US" dirty="0"/>
              <a:t>小时服务热线电话：</a:t>
            </a:r>
            <a:r>
              <a:rPr lang="en-US" altLang="zh-CN" dirty="0"/>
              <a:t>010-84933199</a:t>
            </a:r>
            <a:r>
              <a:rPr lang="zh-CN" altLang="en-US" dirty="0"/>
              <a:t>    </a:t>
            </a:r>
            <a:endParaRPr lang="zh-CN" altLang="en-US" dirty="0"/>
          </a:p>
          <a:p>
            <a:r>
              <a:rPr lang="zh-CN" altLang="en-US" dirty="0"/>
              <a:t>                      微信</a:t>
            </a:r>
            <a:r>
              <a:rPr lang="en-US" altLang="zh-CN" dirty="0"/>
              <a:t>/</a:t>
            </a:r>
            <a:r>
              <a:rPr lang="zh-CN" altLang="en-US" dirty="0"/>
              <a:t>手机：</a:t>
            </a:r>
            <a:r>
              <a:rPr lang="en-US" dirty="0"/>
              <a:t>13911942875</a:t>
            </a:r>
            <a:r>
              <a:rPr lang="zh-CN" altLang="en-US" dirty="0"/>
              <a:t>                    </a:t>
            </a:r>
            <a:endParaRPr lang="zh-CN" altLang="en-US" dirty="0"/>
          </a:p>
          <a:p>
            <a:r>
              <a:rPr lang="zh-CN" altLang="en-US" dirty="0"/>
              <a:t>                                    </a:t>
            </a:r>
            <a:r>
              <a:rPr lang="en-US" altLang="zh-CN" dirty="0"/>
              <a:t>QQ:      1160957191</a:t>
            </a:r>
            <a:endParaRPr lang="en-US" altLang="zh-CN" dirty="0"/>
          </a:p>
          <a:p>
            <a:r>
              <a:rPr lang="en-US" altLang="zh-CN" dirty="0"/>
              <a:t>                          </a:t>
            </a:r>
            <a:r>
              <a:rPr lang="zh-CN" altLang="en-US" dirty="0"/>
              <a:t>销售专员：焦丽丽</a:t>
            </a:r>
            <a:endParaRPr lang="en-US" altLang="zh-CN" dirty="0"/>
          </a:p>
        </p:txBody>
      </p:sp>
      <p:grpSp>
        <p:nvGrpSpPr>
          <p:cNvPr id="12" name="组合 11"/>
          <p:cNvGrpSpPr/>
          <p:nvPr/>
        </p:nvGrpSpPr>
        <p:grpSpPr>
          <a:xfrm>
            <a:off x="3175392" y="617453"/>
            <a:ext cx="792088" cy="792088"/>
            <a:chOff x="3779912" y="1584176"/>
            <a:chExt cx="792088" cy="792088"/>
          </a:xfrm>
        </p:grpSpPr>
        <p:sp>
          <p:nvSpPr>
            <p:cNvPr id="13" name="椭圆 12"/>
            <p:cNvSpPr/>
            <p:nvPr/>
          </p:nvSpPr>
          <p:spPr>
            <a:xfrm>
              <a:off x="3779912" y="1584176"/>
              <a:ext cx="792088" cy="79208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KSO_Shape"/>
            <p:cNvSpPr/>
            <p:nvPr/>
          </p:nvSpPr>
          <p:spPr>
            <a:xfrm>
              <a:off x="3915730" y="1785051"/>
              <a:ext cx="520452" cy="390339"/>
            </a:xfrm>
            <a:custGeom>
              <a:avLst/>
              <a:gdLst>
                <a:gd name="connsiteX0" fmla="*/ 577329 w 833225"/>
                <a:gd name="connsiteY0" fmla="*/ 241699 h 624687"/>
                <a:gd name="connsiteX1" fmla="*/ 541325 w 833225"/>
                <a:gd name="connsiteY1" fmla="*/ 277703 h 624687"/>
                <a:gd name="connsiteX2" fmla="*/ 577329 w 833225"/>
                <a:gd name="connsiteY2" fmla="*/ 313707 h 624687"/>
                <a:gd name="connsiteX3" fmla="*/ 613333 w 833225"/>
                <a:gd name="connsiteY3" fmla="*/ 277703 h 624687"/>
                <a:gd name="connsiteX4" fmla="*/ 577329 w 833225"/>
                <a:gd name="connsiteY4" fmla="*/ 241699 h 624687"/>
                <a:gd name="connsiteX5" fmla="*/ 424929 w 833225"/>
                <a:gd name="connsiteY5" fmla="*/ 241699 h 624687"/>
                <a:gd name="connsiteX6" fmla="*/ 388925 w 833225"/>
                <a:gd name="connsiteY6" fmla="*/ 277703 h 624687"/>
                <a:gd name="connsiteX7" fmla="*/ 424929 w 833225"/>
                <a:gd name="connsiteY7" fmla="*/ 313707 h 624687"/>
                <a:gd name="connsiteX8" fmla="*/ 460933 w 833225"/>
                <a:gd name="connsiteY8" fmla="*/ 277703 h 624687"/>
                <a:gd name="connsiteX9" fmla="*/ 424929 w 833225"/>
                <a:gd name="connsiteY9" fmla="*/ 241699 h 624687"/>
                <a:gd name="connsiteX10" fmla="*/ 272529 w 833225"/>
                <a:gd name="connsiteY10" fmla="*/ 241699 h 624687"/>
                <a:gd name="connsiteX11" fmla="*/ 236525 w 833225"/>
                <a:gd name="connsiteY11" fmla="*/ 277703 h 624687"/>
                <a:gd name="connsiteX12" fmla="*/ 272529 w 833225"/>
                <a:gd name="connsiteY12" fmla="*/ 313707 h 624687"/>
                <a:gd name="connsiteX13" fmla="*/ 308533 w 833225"/>
                <a:gd name="connsiteY13" fmla="*/ 277703 h 624687"/>
                <a:gd name="connsiteX14" fmla="*/ 272529 w 833225"/>
                <a:gd name="connsiteY14" fmla="*/ 241699 h 624687"/>
                <a:gd name="connsiteX15" fmla="*/ 429066 w 833225"/>
                <a:gd name="connsiteY15" fmla="*/ 124 h 624687"/>
                <a:gd name="connsiteX16" fmla="*/ 543580 w 833225"/>
                <a:gd name="connsiteY16" fmla="*/ 13237 h 624687"/>
                <a:gd name="connsiteX17" fmla="*/ 789350 w 833225"/>
                <a:gd name="connsiteY17" fmla="*/ 401436 h 624687"/>
                <a:gd name="connsiteX18" fmla="*/ 362652 w 833225"/>
                <a:gd name="connsiteY18" fmla="*/ 552944 h 624687"/>
                <a:gd name="connsiteX19" fmla="*/ 243007 w 833225"/>
                <a:gd name="connsiteY19" fmla="*/ 624687 h 624687"/>
                <a:gd name="connsiteX20" fmla="*/ 211865 w 833225"/>
                <a:gd name="connsiteY20" fmla="*/ 519440 h 624687"/>
                <a:gd name="connsiteX21" fmla="*/ 117966 w 833225"/>
                <a:gd name="connsiteY21" fmla="*/ 84077 h 624687"/>
                <a:gd name="connsiteX22" fmla="*/ 429066 w 833225"/>
                <a:gd name="connsiteY22" fmla="*/ 124 h 6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33225" h="624687">
                  <a:moveTo>
                    <a:pt x="577329" y="241699"/>
                  </a:moveTo>
                  <a:cubicBezTo>
                    <a:pt x="557445" y="241699"/>
                    <a:pt x="541325" y="257819"/>
                    <a:pt x="541325" y="277703"/>
                  </a:cubicBezTo>
                  <a:cubicBezTo>
                    <a:pt x="541325" y="297587"/>
                    <a:pt x="557445" y="313707"/>
                    <a:pt x="577329" y="313707"/>
                  </a:cubicBezTo>
                  <a:cubicBezTo>
                    <a:pt x="597213" y="313707"/>
                    <a:pt x="613333" y="297587"/>
                    <a:pt x="613333" y="277703"/>
                  </a:cubicBezTo>
                  <a:cubicBezTo>
                    <a:pt x="613333" y="257819"/>
                    <a:pt x="597213" y="241699"/>
                    <a:pt x="577329" y="241699"/>
                  </a:cubicBezTo>
                  <a:close/>
                  <a:moveTo>
                    <a:pt x="424929" y="241699"/>
                  </a:moveTo>
                  <a:cubicBezTo>
                    <a:pt x="405045" y="241699"/>
                    <a:pt x="388925" y="257819"/>
                    <a:pt x="388925" y="277703"/>
                  </a:cubicBezTo>
                  <a:cubicBezTo>
                    <a:pt x="388925" y="297587"/>
                    <a:pt x="405045" y="313707"/>
                    <a:pt x="424929" y="313707"/>
                  </a:cubicBezTo>
                  <a:cubicBezTo>
                    <a:pt x="444813" y="313707"/>
                    <a:pt x="460933" y="297587"/>
                    <a:pt x="460933" y="277703"/>
                  </a:cubicBezTo>
                  <a:cubicBezTo>
                    <a:pt x="460933" y="257819"/>
                    <a:pt x="444813" y="241699"/>
                    <a:pt x="424929" y="241699"/>
                  </a:cubicBezTo>
                  <a:close/>
                  <a:moveTo>
                    <a:pt x="272529" y="241699"/>
                  </a:moveTo>
                  <a:cubicBezTo>
                    <a:pt x="252645" y="241699"/>
                    <a:pt x="236525" y="257819"/>
                    <a:pt x="236525" y="277703"/>
                  </a:cubicBezTo>
                  <a:cubicBezTo>
                    <a:pt x="236525" y="297587"/>
                    <a:pt x="252645" y="313707"/>
                    <a:pt x="272529" y="313707"/>
                  </a:cubicBezTo>
                  <a:cubicBezTo>
                    <a:pt x="292413" y="313707"/>
                    <a:pt x="308533" y="297587"/>
                    <a:pt x="308533" y="277703"/>
                  </a:cubicBezTo>
                  <a:cubicBezTo>
                    <a:pt x="308533" y="257819"/>
                    <a:pt x="292413" y="241699"/>
                    <a:pt x="272529" y="241699"/>
                  </a:cubicBezTo>
                  <a:close/>
                  <a:moveTo>
                    <a:pt x="429066" y="124"/>
                  </a:moveTo>
                  <a:cubicBezTo>
                    <a:pt x="467414" y="891"/>
                    <a:pt x="505944" y="5202"/>
                    <a:pt x="543580" y="13237"/>
                  </a:cubicBezTo>
                  <a:cubicBezTo>
                    <a:pt x="786614" y="65121"/>
                    <a:pt x="903137" y="249172"/>
                    <a:pt x="789350" y="401436"/>
                  </a:cubicBezTo>
                  <a:cubicBezTo>
                    <a:pt x="710142" y="507428"/>
                    <a:pt x="538801" y="568267"/>
                    <a:pt x="362652" y="552944"/>
                  </a:cubicBezTo>
                  <a:lnTo>
                    <a:pt x="243007" y="624687"/>
                  </a:lnTo>
                  <a:lnTo>
                    <a:pt x="211865" y="519440"/>
                  </a:lnTo>
                  <a:cubicBezTo>
                    <a:pt x="-26035" y="429957"/>
                    <a:pt x="-72481" y="214611"/>
                    <a:pt x="117966" y="84077"/>
                  </a:cubicBezTo>
                  <a:cubicBezTo>
                    <a:pt x="200623" y="27423"/>
                    <a:pt x="314022" y="-2176"/>
                    <a:pt x="429066" y="12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endParaRPr>
            </a:p>
          </p:txBody>
        </p:sp>
      </p:grpSp>
      <p:sp>
        <p:nvSpPr>
          <p:cNvPr id="37" name="文本框 36"/>
          <p:cNvSpPr txBox="1"/>
          <p:nvPr/>
        </p:nvSpPr>
        <p:spPr>
          <a:xfrm>
            <a:off x="4140200" y="3174365"/>
            <a:ext cx="4346575" cy="368300"/>
          </a:xfrm>
          <a:prstGeom prst="rect">
            <a:avLst/>
          </a:prstGeom>
          <a:solidFill>
            <a:srgbClr val="0070C0"/>
          </a:solidFill>
        </p:spPr>
        <p:txBody>
          <a:bodyPr wrap="square" rtlCol="0" anchor="t">
            <a:spAutoFit/>
          </a:bodyPr>
          <a:lstStyle/>
          <a:p>
            <a:r>
              <a:rPr lang="zh-CN" altLang="en-US"/>
              <a:t>公司网址：http://b2b.hengtong-air.com.cn</a:t>
            </a:r>
            <a:endParaRPr lang="zh-CN" altLang="en-US"/>
          </a:p>
        </p:txBody>
      </p:sp>
      <p:sp>
        <p:nvSpPr>
          <p:cNvPr id="38" name="文本框 37"/>
          <p:cNvSpPr txBox="1"/>
          <p:nvPr/>
        </p:nvSpPr>
        <p:spPr>
          <a:xfrm>
            <a:off x="4140200" y="2054225"/>
            <a:ext cx="4345940" cy="642620"/>
          </a:xfrm>
          <a:prstGeom prst="rect">
            <a:avLst/>
          </a:prstGeom>
          <a:solidFill>
            <a:srgbClr val="0070C0"/>
          </a:solidFill>
        </p:spPr>
        <p:txBody>
          <a:bodyPr wrap="square" rtlCol="0" anchor="t">
            <a:spAutoFit/>
          </a:bodyPr>
          <a:lstStyle/>
          <a:p>
            <a:r>
              <a:rPr lang="zh-CN" altLang="en-US" dirty="0"/>
              <a:t>公司地址：北京市朝阳区北苑东路中国铁            建广场五号楼</a:t>
            </a:r>
            <a:r>
              <a:rPr lang="en-US" altLang="zh-CN" dirty="0"/>
              <a:t>1305-1308</a:t>
            </a:r>
            <a:r>
              <a:rPr lang="zh-CN" altLang="en-US" dirty="0"/>
              <a:t>室</a:t>
            </a:r>
            <a:endParaRPr lang="zh-CN" altLang="en-US" dirty="0"/>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37" presetClass="entr" presetSubtype="0"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900" decel="100000" fill="hold"/>
                                        <p:tgtEl>
                                          <p:spTgt spid="11"/>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par>
                          <p:cTn id="26" fill="hold">
                            <p:stCondLst>
                              <p:cond delay="2500"/>
                            </p:stCondLst>
                            <p:childTnLst>
                              <p:par>
                                <p:cTn id="27" presetID="21" presetClass="entr" presetSubtype="1" fill="hold"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heel(1)">
                                      <p:cBhvr>
                                        <p:cTn id="29" dur="500"/>
                                        <p:tgtEl>
                                          <p:spTgt spid="12"/>
                                        </p:tgtEl>
                                      </p:cBhvr>
                                    </p:animEffect>
                                  </p:childTnLst>
                                </p:cTn>
                              </p:par>
                            </p:childTnLst>
                          </p:cTn>
                        </p:par>
                        <p:par>
                          <p:cTn id="30" fill="hold">
                            <p:stCondLst>
                              <p:cond delay="3000"/>
                            </p:stCondLst>
                            <p:childTnLst>
                              <p:par>
                                <p:cTn id="31" presetID="21" presetClass="entr" presetSubtype="1" fill="hold"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wheel(1)">
                                      <p:cBhvr>
                                        <p:cTn id="33" dur="500"/>
                                        <p:tgtEl>
                                          <p:spTgt spid="18"/>
                                        </p:tgtEl>
                                      </p:cBhvr>
                                    </p:animEffect>
                                  </p:childTnLst>
                                </p:cTn>
                              </p:par>
                            </p:childTnLst>
                          </p:cTn>
                        </p:par>
                        <p:par>
                          <p:cTn id="34" fill="hold">
                            <p:stCondLst>
                              <p:cond delay="3500"/>
                            </p:stCondLst>
                            <p:childTnLst>
                              <p:par>
                                <p:cTn id="35" presetID="21" presetClass="entr" presetSubtype="1"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wheel(1)">
                                      <p:cBhvr>
                                        <p:cTn id="3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P spid="10"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91630"/>
            <a:ext cx="3347864" cy="23042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146"/>
          <p:cNvSpPr txBox="1">
            <a:spLocks noChangeArrowheads="1"/>
          </p:cNvSpPr>
          <p:nvPr/>
        </p:nvSpPr>
        <p:spPr bwMode="auto">
          <a:xfrm>
            <a:off x="4644007" y="3183473"/>
            <a:ext cx="1872208"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7404" tIns="38702" rIns="77404" bIns="38702">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1600" kern="0" dirty="0">
                <a:latin typeface="微软雅黑" panose="020B0503020204020204" pitchFamily="34" charset="-122"/>
                <a:ea typeface="微软雅黑" panose="020B0503020204020204" pitchFamily="34" charset="-122"/>
              </a:rPr>
              <a:t>其他声明</a:t>
            </a:r>
            <a:endParaRPr lang="zh-CN" altLang="en-US" sz="1600" kern="0" dirty="0">
              <a:latin typeface="微软雅黑" panose="020B0503020204020204" pitchFamily="34" charset="-122"/>
              <a:ea typeface="微软雅黑" panose="020B0503020204020204" pitchFamily="34" charset="-122"/>
            </a:endParaRPr>
          </a:p>
        </p:txBody>
      </p:sp>
      <p:grpSp>
        <p:nvGrpSpPr>
          <p:cNvPr id="4" name="组合 3"/>
          <p:cNvGrpSpPr/>
          <p:nvPr/>
        </p:nvGrpSpPr>
        <p:grpSpPr>
          <a:xfrm rot="5400000">
            <a:off x="4283967" y="1671305"/>
            <a:ext cx="288032" cy="288032"/>
            <a:chOff x="4355976" y="1779662"/>
            <a:chExt cx="720080" cy="720080"/>
          </a:xfrm>
          <a:solidFill>
            <a:srgbClr val="0070C0"/>
          </a:solidFill>
        </p:grpSpPr>
        <p:sp>
          <p:nvSpPr>
            <p:cNvPr id="5" name="椭圆 4"/>
            <p:cNvSpPr/>
            <p:nvPr/>
          </p:nvSpPr>
          <p:spPr>
            <a:xfrm>
              <a:off x="4355976" y="1779662"/>
              <a:ext cx="720080" cy="720080"/>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a:off x="4463989" y="1851671"/>
              <a:ext cx="504056" cy="43453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rot="5400000">
            <a:off x="4283967" y="2175361"/>
            <a:ext cx="288032" cy="288032"/>
            <a:chOff x="4355976" y="1779662"/>
            <a:chExt cx="720080" cy="720080"/>
          </a:xfrm>
          <a:solidFill>
            <a:srgbClr val="0070C0"/>
          </a:solidFill>
        </p:grpSpPr>
        <p:sp>
          <p:nvSpPr>
            <p:cNvPr id="8" name="椭圆 7"/>
            <p:cNvSpPr/>
            <p:nvPr/>
          </p:nvSpPr>
          <p:spPr>
            <a:xfrm>
              <a:off x="4355976" y="1779662"/>
              <a:ext cx="720080" cy="720080"/>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a:off x="4463989" y="1851671"/>
              <a:ext cx="504056" cy="43453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rot="5400000">
            <a:off x="4283966" y="2679585"/>
            <a:ext cx="288032" cy="288032"/>
            <a:chOff x="4355976" y="1779662"/>
            <a:chExt cx="720080" cy="720080"/>
          </a:xfrm>
          <a:solidFill>
            <a:srgbClr val="0070C0"/>
          </a:solidFill>
        </p:grpSpPr>
        <p:sp>
          <p:nvSpPr>
            <p:cNvPr id="11" name="椭圆 10"/>
            <p:cNvSpPr/>
            <p:nvPr/>
          </p:nvSpPr>
          <p:spPr>
            <a:xfrm>
              <a:off x="4355976" y="1779662"/>
              <a:ext cx="720080" cy="720080"/>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a:off x="4463989" y="1851671"/>
              <a:ext cx="504056" cy="43453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TextBox 146"/>
          <p:cNvSpPr txBox="1">
            <a:spLocks noChangeArrowheads="1"/>
          </p:cNvSpPr>
          <p:nvPr/>
        </p:nvSpPr>
        <p:spPr bwMode="auto">
          <a:xfrm>
            <a:off x="4643755" y="1635125"/>
            <a:ext cx="308165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7404" tIns="38702" rIns="77404" bIns="38702">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1600" kern="0" dirty="0">
                <a:latin typeface="微软雅黑" panose="020B0503020204020204" pitchFamily="34" charset="-122"/>
                <a:ea typeface="微软雅黑" panose="020B0503020204020204" pitchFamily="34" charset="-122"/>
              </a:rPr>
              <a:t>国内、国际机票及酒店优惠政策</a:t>
            </a:r>
            <a:endParaRPr lang="zh-CN" altLang="en-US" sz="1600" kern="0" dirty="0">
              <a:latin typeface="微软雅黑" panose="020B0503020204020204" pitchFamily="34" charset="-122"/>
              <a:ea typeface="微软雅黑" panose="020B0503020204020204" pitchFamily="34" charset="-122"/>
            </a:endParaRPr>
          </a:p>
        </p:txBody>
      </p:sp>
      <p:sp>
        <p:nvSpPr>
          <p:cNvPr id="14" name="TextBox 146"/>
          <p:cNvSpPr txBox="1">
            <a:spLocks noChangeArrowheads="1"/>
          </p:cNvSpPr>
          <p:nvPr/>
        </p:nvSpPr>
        <p:spPr bwMode="auto">
          <a:xfrm>
            <a:off x="4644007" y="2175361"/>
            <a:ext cx="1872208"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7404" tIns="38702" rIns="77404" bIns="38702">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1600" kern="0" dirty="0">
                <a:latin typeface="微软雅黑" panose="020B0503020204020204" pitchFamily="34" charset="-122"/>
                <a:ea typeface="微软雅黑" panose="020B0503020204020204" pitchFamily="34" charset="-122"/>
              </a:rPr>
              <a:t>公司服务及承诺</a:t>
            </a:r>
            <a:endParaRPr lang="zh-CN" altLang="en-US" sz="1600" kern="0" dirty="0">
              <a:latin typeface="微软雅黑" panose="020B0503020204020204" pitchFamily="34" charset="-122"/>
              <a:ea typeface="微软雅黑" panose="020B0503020204020204" pitchFamily="34" charset="-122"/>
            </a:endParaRPr>
          </a:p>
        </p:txBody>
      </p:sp>
      <p:sp>
        <p:nvSpPr>
          <p:cNvPr id="15" name="TextBox 146"/>
          <p:cNvSpPr txBox="1">
            <a:spLocks noChangeArrowheads="1"/>
          </p:cNvSpPr>
          <p:nvPr/>
        </p:nvSpPr>
        <p:spPr bwMode="auto">
          <a:xfrm>
            <a:off x="4643755" y="2679700"/>
            <a:ext cx="282067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7404" tIns="38702" rIns="77404" bIns="38702">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1600" kern="0" dirty="0">
                <a:latin typeface="微软雅黑" panose="020B0503020204020204" pitchFamily="34" charset="-122"/>
                <a:ea typeface="微软雅黑" panose="020B0503020204020204" pitchFamily="34" charset="-122"/>
              </a:rPr>
              <a:t>费用结算及奖励方式</a:t>
            </a:r>
            <a:endParaRPr lang="zh-CN" altLang="en-US" sz="1600" kern="0" dirty="0">
              <a:latin typeface="微软雅黑" panose="020B0503020204020204" pitchFamily="34" charset="-122"/>
              <a:ea typeface="微软雅黑" panose="020B0503020204020204" pitchFamily="34" charset="-122"/>
            </a:endParaRPr>
          </a:p>
        </p:txBody>
      </p:sp>
      <p:grpSp>
        <p:nvGrpSpPr>
          <p:cNvPr id="16" name="组合 15"/>
          <p:cNvGrpSpPr/>
          <p:nvPr/>
        </p:nvGrpSpPr>
        <p:grpSpPr>
          <a:xfrm rot="5400000">
            <a:off x="4283967" y="3183473"/>
            <a:ext cx="288032" cy="288032"/>
            <a:chOff x="4355976" y="1779662"/>
            <a:chExt cx="720080" cy="720080"/>
          </a:xfrm>
          <a:solidFill>
            <a:srgbClr val="0070C0"/>
          </a:solidFill>
        </p:grpSpPr>
        <p:sp>
          <p:nvSpPr>
            <p:cNvPr id="17" name="椭圆 16"/>
            <p:cNvSpPr/>
            <p:nvPr/>
          </p:nvSpPr>
          <p:spPr>
            <a:xfrm>
              <a:off x="4355976" y="1779662"/>
              <a:ext cx="720080" cy="720080"/>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a:off x="4463989" y="1851671"/>
              <a:ext cx="504056" cy="43453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矩形 18"/>
          <p:cNvSpPr/>
          <p:nvPr/>
        </p:nvSpPr>
        <p:spPr>
          <a:xfrm>
            <a:off x="1" y="1992458"/>
            <a:ext cx="3347864" cy="137138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899592" y="2408570"/>
            <a:ext cx="2448272" cy="523220"/>
          </a:xfrm>
          <a:prstGeom prst="rect">
            <a:avLst/>
          </a:prstGeom>
          <a:noFill/>
        </p:spPr>
        <p:txBody>
          <a:bodyPr wrap="square" rtlCol="0">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PART  TWO</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p:cNvPicPr>
            <a:picLocks noChangeAspect="1"/>
          </p:cNvPicPr>
          <p:nvPr/>
        </p:nvPicPr>
        <p:blipFill>
          <a:blip r:embed="rId1"/>
          <a:stretch>
            <a:fillRect/>
          </a:stretch>
        </p:blipFill>
        <p:spPr>
          <a:xfrm>
            <a:off x="7539990" y="364490"/>
            <a:ext cx="1369060" cy="561975"/>
          </a:xfrm>
          <a:prstGeom prst="rect">
            <a:avLst/>
          </a:prstGeom>
        </p:spPr>
      </p:pic>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Horizontal)">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20"/>
                                        </p:tgtEl>
                                        <p:attrNameLst>
                                          <p:attrName>ppt_y</p:attrName>
                                        </p:attrNameLst>
                                      </p:cBhvr>
                                      <p:tavLst>
                                        <p:tav tm="0">
                                          <p:val>
                                            <p:strVal val="#ppt_y"/>
                                          </p:val>
                                        </p:tav>
                                        <p:tav tm="100000">
                                          <p:val>
                                            <p:strVal val="#ppt_y"/>
                                          </p:val>
                                        </p:tav>
                                      </p:tavLst>
                                    </p:anim>
                                    <p:anim calcmode="lin" valueType="num">
                                      <p:cBhvr>
                                        <p:cTn id="17"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20"/>
                                        </p:tgtEl>
                                      </p:cBhvr>
                                    </p:animEffect>
                                  </p:childTnLst>
                                </p:cTn>
                              </p:par>
                            </p:childTnLst>
                          </p:cTn>
                        </p:par>
                        <p:par>
                          <p:cTn id="20" fill="hold">
                            <p:stCondLst>
                              <p:cond delay="1899"/>
                            </p:stCondLst>
                            <p:childTnLst>
                              <p:par>
                                <p:cTn id="21" presetID="37" presetClass="entr" presetSubtype="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anim calcmode="lin" valueType="num">
                                      <p:cBhvr>
                                        <p:cTn id="24" dur="500" fill="hold"/>
                                        <p:tgtEl>
                                          <p:spTgt spid="4"/>
                                        </p:tgtEl>
                                        <p:attrNameLst>
                                          <p:attrName>ppt_x</p:attrName>
                                        </p:attrNameLst>
                                      </p:cBhvr>
                                      <p:tavLst>
                                        <p:tav tm="0">
                                          <p:val>
                                            <p:strVal val="#ppt_x"/>
                                          </p:val>
                                        </p:tav>
                                        <p:tav tm="100000">
                                          <p:val>
                                            <p:strVal val="#ppt_x"/>
                                          </p:val>
                                        </p:tav>
                                      </p:tavLst>
                                    </p:anim>
                                    <p:anim calcmode="lin" valueType="num">
                                      <p:cBhvr>
                                        <p:cTn id="25" dur="450" decel="100000" fill="hold"/>
                                        <p:tgtEl>
                                          <p:spTgt spid="4"/>
                                        </p:tgtEl>
                                        <p:attrNameLst>
                                          <p:attrName>ppt_y</p:attrName>
                                        </p:attrNameLst>
                                      </p:cBhvr>
                                      <p:tavLst>
                                        <p:tav tm="0">
                                          <p:val>
                                            <p:strVal val="#ppt_y+1"/>
                                          </p:val>
                                        </p:tav>
                                        <p:tav tm="100000">
                                          <p:val>
                                            <p:strVal val="#ppt_y-.03"/>
                                          </p:val>
                                        </p:tav>
                                      </p:tavLst>
                                    </p:anim>
                                    <p:anim calcmode="lin" valueType="num">
                                      <p:cBhvr>
                                        <p:cTn id="26" dur="50" accel="100000" fill="hold">
                                          <p:stCondLst>
                                            <p:cond delay="450"/>
                                          </p:stCondLst>
                                        </p:cTn>
                                        <p:tgtEl>
                                          <p:spTgt spid="4"/>
                                        </p:tgtEl>
                                        <p:attrNameLst>
                                          <p:attrName>ppt_y</p:attrName>
                                        </p:attrNameLst>
                                      </p:cBhvr>
                                      <p:tavLst>
                                        <p:tav tm="0">
                                          <p:val>
                                            <p:strVal val="#ppt_y-.03"/>
                                          </p:val>
                                        </p:tav>
                                        <p:tav tm="100000">
                                          <p:val>
                                            <p:strVal val="#ppt_y"/>
                                          </p:val>
                                        </p:tav>
                                      </p:tavLst>
                                    </p:anim>
                                  </p:childTnLst>
                                </p:cTn>
                              </p:par>
                            </p:childTnLst>
                          </p:cTn>
                        </p:par>
                        <p:par>
                          <p:cTn id="27" fill="hold">
                            <p:stCondLst>
                              <p:cond delay="2399"/>
                            </p:stCondLst>
                            <p:childTnLst>
                              <p:par>
                                <p:cTn id="28" presetID="2" presetClass="entr" presetSubtype="2"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300" fill="hold"/>
                                        <p:tgtEl>
                                          <p:spTgt spid="13"/>
                                        </p:tgtEl>
                                        <p:attrNameLst>
                                          <p:attrName>ppt_x</p:attrName>
                                        </p:attrNameLst>
                                      </p:cBhvr>
                                      <p:tavLst>
                                        <p:tav tm="0">
                                          <p:val>
                                            <p:strVal val="1+#ppt_w/2"/>
                                          </p:val>
                                        </p:tav>
                                        <p:tav tm="100000">
                                          <p:val>
                                            <p:strVal val="#ppt_x"/>
                                          </p:val>
                                        </p:tav>
                                      </p:tavLst>
                                    </p:anim>
                                    <p:anim calcmode="lin" valueType="num">
                                      <p:cBhvr additive="base">
                                        <p:cTn id="31" dur="300" fill="hold"/>
                                        <p:tgtEl>
                                          <p:spTgt spid="13"/>
                                        </p:tgtEl>
                                        <p:attrNameLst>
                                          <p:attrName>ppt_y</p:attrName>
                                        </p:attrNameLst>
                                      </p:cBhvr>
                                      <p:tavLst>
                                        <p:tav tm="0">
                                          <p:val>
                                            <p:strVal val="#ppt_y"/>
                                          </p:val>
                                        </p:tav>
                                        <p:tav tm="100000">
                                          <p:val>
                                            <p:strVal val="#ppt_y"/>
                                          </p:val>
                                        </p:tav>
                                      </p:tavLst>
                                    </p:anim>
                                  </p:childTnLst>
                                </p:cTn>
                              </p:par>
                            </p:childTnLst>
                          </p:cTn>
                        </p:par>
                        <p:par>
                          <p:cTn id="32" fill="hold">
                            <p:stCondLst>
                              <p:cond delay="2899"/>
                            </p:stCondLst>
                            <p:childTnLst>
                              <p:par>
                                <p:cTn id="33" presetID="37" presetClass="entr" presetSubtype="0" fill="hold"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anim calcmode="lin" valueType="num">
                                      <p:cBhvr>
                                        <p:cTn id="36" dur="500" fill="hold"/>
                                        <p:tgtEl>
                                          <p:spTgt spid="7"/>
                                        </p:tgtEl>
                                        <p:attrNameLst>
                                          <p:attrName>ppt_x</p:attrName>
                                        </p:attrNameLst>
                                      </p:cBhvr>
                                      <p:tavLst>
                                        <p:tav tm="0">
                                          <p:val>
                                            <p:strVal val="#ppt_x"/>
                                          </p:val>
                                        </p:tav>
                                        <p:tav tm="100000">
                                          <p:val>
                                            <p:strVal val="#ppt_x"/>
                                          </p:val>
                                        </p:tav>
                                      </p:tavLst>
                                    </p:anim>
                                    <p:anim calcmode="lin" valueType="num">
                                      <p:cBhvr>
                                        <p:cTn id="37" dur="450" decel="100000" fill="hold"/>
                                        <p:tgtEl>
                                          <p:spTgt spid="7"/>
                                        </p:tgtEl>
                                        <p:attrNameLst>
                                          <p:attrName>ppt_y</p:attrName>
                                        </p:attrNameLst>
                                      </p:cBhvr>
                                      <p:tavLst>
                                        <p:tav tm="0">
                                          <p:val>
                                            <p:strVal val="#ppt_y+1"/>
                                          </p:val>
                                        </p:tav>
                                        <p:tav tm="100000">
                                          <p:val>
                                            <p:strVal val="#ppt_y-.03"/>
                                          </p:val>
                                        </p:tav>
                                      </p:tavLst>
                                    </p:anim>
                                    <p:anim calcmode="lin" valueType="num">
                                      <p:cBhvr>
                                        <p:cTn id="38" dur="50" accel="100000" fill="hold">
                                          <p:stCondLst>
                                            <p:cond delay="450"/>
                                          </p:stCondLst>
                                        </p:cTn>
                                        <p:tgtEl>
                                          <p:spTgt spid="7"/>
                                        </p:tgtEl>
                                        <p:attrNameLst>
                                          <p:attrName>ppt_y</p:attrName>
                                        </p:attrNameLst>
                                      </p:cBhvr>
                                      <p:tavLst>
                                        <p:tav tm="0">
                                          <p:val>
                                            <p:strVal val="#ppt_y-.03"/>
                                          </p:val>
                                        </p:tav>
                                        <p:tav tm="100000">
                                          <p:val>
                                            <p:strVal val="#ppt_y"/>
                                          </p:val>
                                        </p:tav>
                                      </p:tavLst>
                                    </p:anim>
                                  </p:childTnLst>
                                </p:cTn>
                              </p:par>
                            </p:childTnLst>
                          </p:cTn>
                        </p:par>
                        <p:par>
                          <p:cTn id="39" fill="hold">
                            <p:stCondLst>
                              <p:cond delay="3399"/>
                            </p:stCondLst>
                            <p:childTnLst>
                              <p:par>
                                <p:cTn id="40" presetID="2" presetClass="entr" presetSubtype="2" fill="hold" grpId="0" nodeType="after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additive="base">
                                        <p:cTn id="42" dur="300" fill="hold"/>
                                        <p:tgtEl>
                                          <p:spTgt spid="14"/>
                                        </p:tgtEl>
                                        <p:attrNameLst>
                                          <p:attrName>ppt_x</p:attrName>
                                        </p:attrNameLst>
                                      </p:cBhvr>
                                      <p:tavLst>
                                        <p:tav tm="0">
                                          <p:val>
                                            <p:strVal val="1+#ppt_w/2"/>
                                          </p:val>
                                        </p:tav>
                                        <p:tav tm="100000">
                                          <p:val>
                                            <p:strVal val="#ppt_x"/>
                                          </p:val>
                                        </p:tav>
                                      </p:tavLst>
                                    </p:anim>
                                    <p:anim calcmode="lin" valueType="num">
                                      <p:cBhvr additive="base">
                                        <p:cTn id="43" dur="300" fill="hold"/>
                                        <p:tgtEl>
                                          <p:spTgt spid="14"/>
                                        </p:tgtEl>
                                        <p:attrNameLst>
                                          <p:attrName>ppt_y</p:attrName>
                                        </p:attrNameLst>
                                      </p:cBhvr>
                                      <p:tavLst>
                                        <p:tav tm="0">
                                          <p:val>
                                            <p:strVal val="#ppt_y"/>
                                          </p:val>
                                        </p:tav>
                                        <p:tav tm="100000">
                                          <p:val>
                                            <p:strVal val="#ppt_y"/>
                                          </p:val>
                                        </p:tav>
                                      </p:tavLst>
                                    </p:anim>
                                  </p:childTnLst>
                                </p:cTn>
                              </p:par>
                            </p:childTnLst>
                          </p:cTn>
                        </p:par>
                        <p:par>
                          <p:cTn id="44" fill="hold">
                            <p:stCondLst>
                              <p:cond delay="3899"/>
                            </p:stCondLst>
                            <p:childTnLst>
                              <p:par>
                                <p:cTn id="45" presetID="37" presetClass="entr" presetSubtype="0" fill="hold" nodeType="after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anim calcmode="lin" valueType="num">
                                      <p:cBhvr>
                                        <p:cTn id="48" dur="500" fill="hold"/>
                                        <p:tgtEl>
                                          <p:spTgt spid="10"/>
                                        </p:tgtEl>
                                        <p:attrNameLst>
                                          <p:attrName>ppt_x</p:attrName>
                                        </p:attrNameLst>
                                      </p:cBhvr>
                                      <p:tavLst>
                                        <p:tav tm="0">
                                          <p:val>
                                            <p:strVal val="#ppt_x"/>
                                          </p:val>
                                        </p:tav>
                                        <p:tav tm="100000">
                                          <p:val>
                                            <p:strVal val="#ppt_x"/>
                                          </p:val>
                                        </p:tav>
                                      </p:tavLst>
                                    </p:anim>
                                    <p:anim calcmode="lin" valueType="num">
                                      <p:cBhvr>
                                        <p:cTn id="49" dur="450" decel="100000" fill="hold"/>
                                        <p:tgtEl>
                                          <p:spTgt spid="10"/>
                                        </p:tgtEl>
                                        <p:attrNameLst>
                                          <p:attrName>ppt_y</p:attrName>
                                        </p:attrNameLst>
                                      </p:cBhvr>
                                      <p:tavLst>
                                        <p:tav tm="0">
                                          <p:val>
                                            <p:strVal val="#ppt_y+1"/>
                                          </p:val>
                                        </p:tav>
                                        <p:tav tm="100000">
                                          <p:val>
                                            <p:strVal val="#ppt_y-.03"/>
                                          </p:val>
                                        </p:tav>
                                      </p:tavLst>
                                    </p:anim>
                                    <p:anim calcmode="lin" valueType="num">
                                      <p:cBhvr>
                                        <p:cTn id="50" dur="50" accel="100000" fill="hold">
                                          <p:stCondLst>
                                            <p:cond delay="450"/>
                                          </p:stCondLst>
                                        </p:cTn>
                                        <p:tgtEl>
                                          <p:spTgt spid="10"/>
                                        </p:tgtEl>
                                        <p:attrNameLst>
                                          <p:attrName>ppt_y</p:attrName>
                                        </p:attrNameLst>
                                      </p:cBhvr>
                                      <p:tavLst>
                                        <p:tav tm="0">
                                          <p:val>
                                            <p:strVal val="#ppt_y-.03"/>
                                          </p:val>
                                        </p:tav>
                                        <p:tav tm="100000">
                                          <p:val>
                                            <p:strVal val="#ppt_y"/>
                                          </p:val>
                                        </p:tav>
                                      </p:tavLst>
                                    </p:anim>
                                  </p:childTnLst>
                                </p:cTn>
                              </p:par>
                            </p:childTnLst>
                          </p:cTn>
                        </p:par>
                        <p:par>
                          <p:cTn id="51" fill="hold">
                            <p:stCondLst>
                              <p:cond delay="4399"/>
                            </p:stCondLst>
                            <p:childTnLst>
                              <p:par>
                                <p:cTn id="52" presetID="2" presetClass="entr" presetSubtype="2"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 calcmode="lin" valueType="num">
                                      <p:cBhvr additive="base">
                                        <p:cTn id="54" dur="300" fill="hold"/>
                                        <p:tgtEl>
                                          <p:spTgt spid="15"/>
                                        </p:tgtEl>
                                        <p:attrNameLst>
                                          <p:attrName>ppt_x</p:attrName>
                                        </p:attrNameLst>
                                      </p:cBhvr>
                                      <p:tavLst>
                                        <p:tav tm="0">
                                          <p:val>
                                            <p:strVal val="1+#ppt_w/2"/>
                                          </p:val>
                                        </p:tav>
                                        <p:tav tm="100000">
                                          <p:val>
                                            <p:strVal val="#ppt_x"/>
                                          </p:val>
                                        </p:tav>
                                      </p:tavLst>
                                    </p:anim>
                                    <p:anim calcmode="lin" valueType="num">
                                      <p:cBhvr additive="base">
                                        <p:cTn id="55" dur="300" fill="hold"/>
                                        <p:tgtEl>
                                          <p:spTgt spid="15"/>
                                        </p:tgtEl>
                                        <p:attrNameLst>
                                          <p:attrName>ppt_y</p:attrName>
                                        </p:attrNameLst>
                                      </p:cBhvr>
                                      <p:tavLst>
                                        <p:tav tm="0">
                                          <p:val>
                                            <p:strVal val="#ppt_y"/>
                                          </p:val>
                                        </p:tav>
                                        <p:tav tm="100000">
                                          <p:val>
                                            <p:strVal val="#ppt_y"/>
                                          </p:val>
                                        </p:tav>
                                      </p:tavLst>
                                    </p:anim>
                                  </p:childTnLst>
                                </p:cTn>
                              </p:par>
                            </p:childTnLst>
                          </p:cTn>
                        </p:par>
                        <p:par>
                          <p:cTn id="56" fill="hold">
                            <p:stCondLst>
                              <p:cond delay="4899"/>
                            </p:stCondLst>
                            <p:childTnLst>
                              <p:par>
                                <p:cTn id="57" presetID="37" presetClass="entr" presetSubtype="0" fill="hold" nodeType="after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anim calcmode="lin" valueType="num">
                                      <p:cBhvr>
                                        <p:cTn id="60" dur="500" fill="hold"/>
                                        <p:tgtEl>
                                          <p:spTgt spid="16"/>
                                        </p:tgtEl>
                                        <p:attrNameLst>
                                          <p:attrName>ppt_x</p:attrName>
                                        </p:attrNameLst>
                                      </p:cBhvr>
                                      <p:tavLst>
                                        <p:tav tm="0">
                                          <p:val>
                                            <p:strVal val="#ppt_x"/>
                                          </p:val>
                                        </p:tav>
                                        <p:tav tm="100000">
                                          <p:val>
                                            <p:strVal val="#ppt_x"/>
                                          </p:val>
                                        </p:tav>
                                      </p:tavLst>
                                    </p:anim>
                                    <p:anim calcmode="lin" valueType="num">
                                      <p:cBhvr>
                                        <p:cTn id="61" dur="450" decel="100000" fill="hold"/>
                                        <p:tgtEl>
                                          <p:spTgt spid="16"/>
                                        </p:tgtEl>
                                        <p:attrNameLst>
                                          <p:attrName>ppt_y</p:attrName>
                                        </p:attrNameLst>
                                      </p:cBhvr>
                                      <p:tavLst>
                                        <p:tav tm="0">
                                          <p:val>
                                            <p:strVal val="#ppt_y+1"/>
                                          </p:val>
                                        </p:tav>
                                        <p:tav tm="100000">
                                          <p:val>
                                            <p:strVal val="#ppt_y-.03"/>
                                          </p:val>
                                        </p:tav>
                                      </p:tavLst>
                                    </p:anim>
                                    <p:anim calcmode="lin" valueType="num">
                                      <p:cBhvr>
                                        <p:cTn id="62" dur="50" accel="100000" fill="hold">
                                          <p:stCondLst>
                                            <p:cond delay="450"/>
                                          </p:stCondLst>
                                        </p:cTn>
                                        <p:tgtEl>
                                          <p:spTgt spid="16"/>
                                        </p:tgtEl>
                                        <p:attrNameLst>
                                          <p:attrName>ppt_y</p:attrName>
                                        </p:attrNameLst>
                                      </p:cBhvr>
                                      <p:tavLst>
                                        <p:tav tm="0">
                                          <p:val>
                                            <p:strVal val="#ppt_y-.03"/>
                                          </p:val>
                                        </p:tav>
                                        <p:tav tm="100000">
                                          <p:val>
                                            <p:strVal val="#ppt_y"/>
                                          </p:val>
                                        </p:tav>
                                      </p:tavLst>
                                    </p:anim>
                                  </p:childTnLst>
                                </p:cTn>
                              </p:par>
                            </p:childTnLst>
                          </p:cTn>
                        </p:par>
                        <p:par>
                          <p:cTn id="63" fill="hold">
                            <p:stCondLst>
                              <p:cond delay="5399"/>
                            </p:stCondLst>
                            <p:childTnLst>
                              <p:par>
                                <p:cTn id="64" presetID="2" presetClass="entr" presetSubtype="2" fill="hold" grpId="0" nodeType="afterEffect">
                                  <p:stCondLst>
                                    <p:cond delay="0"/>
                                  </p:stCondLst>
                                  <p:childTnLst>
                                    <p:set>
                                      <p:cBhvr>
                                        <p:cTn id="65" dur="1" fill="hold">
                                          <p:stCondLst>
                                            <p:cond delay="0"/>
                                          </p:stCondLst>
                                        </p:cTn>
                                        <p:tgtEl>
                                          <p:spTgt spid="3"/>
                                        </p:tgtEl>
                                        <p:attrNameLst>
                                          <p:attrName>style.visibility</p:attrName>
                                        </p:attrNameLst>
                                      </p:cBhvr>
                                      <p:to>
                                        <p:strVal val="visible"/>
                                      </p:to>
                                    </p:set>
                                    <p:anim calcmode="lin" valueType="num">
                                      <p:cBhvr additive="base">
                                        <p:cTn id="66" dur="300" fill="hold"/>
                                        <p:tgtEl>
                                          <p:spTgt spid="3"/>
                                        </p:tgtEl>
                                        <p:attrNameLst>
                                          <p:attrName>ppt_x</p:attrName>
                                        </p:attrNameLst>
                                      </p:cBhvr>
                                      <p:tavLst>
                                        <p:tav tm="0">
                                          <p:val>
                                            <p:strVal val="1+#ppt_w/2"/>
                                          </p:val>
                                        </p:tav>
                                        <p:tav tm="100000">
                                          <p:val>
                                            <p:strVal val="#ppt_x"/>
                                          </p:val>
                                        </p:tav>
                                      </p:tavLst>
                                    </p:anim>
                                    <p:anim calcmode="lin" valueType="num">
                                      <p:cBhvr additive="base">
                                        <p:cTn id="67" dur="3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13" grpId="0"/>
      <p:bldP spid="14" grpId="0"/>
      <p:bldP spid="15" grpId="0"/>
      <p:bldP spid="19" grpId="0" animBg="1"/>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16" y="51470"/>
            <a:ext cx="432048" cy="441292"/>
            <a:chOff x="7740352" y="-29830"/>
            <a:chExt cx="432048"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40352"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650" y="443230"/>
            <a:ext cx="4561205" cy="701040"/>
          </a:xfrm>
          <a:prstGeom prst="rect">
            <a:avLst/>
          </a:prstGeom>
          <a:noFill/>
          <a:ln w="9525">
            <a:noFill/>
            <a:miter lim="800000"/>
          </a:ln>
        </p:spPr>
        <p:txBody>
          <a:bodyPr wrap="square">
            <a:spAutoFit/>
          </a:bodyPr>
          <a:lstStyle/>
          <a:p>
            <a:pPr lvl="0">
              <a:defRPr/>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一、 国内、国际机票及酒店优惠政策：</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lvl="0">
              <a:defRPr/>
            </a:pPr>
            <a:endParaRPr lang="zh-CN" altLang="en-US" sz="20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00" name="文本框 99"/>
          <p:cNvSpPr txBox="1"/>
          <p:nvPr/>
        </p:nvSpPr>
        <p:spPr>
          <a:xfrm>
            <a:off x="883285" y="1309370"/>
            <a:ext cx="5106670" cy="579120"/>
          </a:xfrm>
          <a:prstGeom prst="rect">
            <a:avLst/>
          </a:prstGeom>
          <a:noFill/>
          <a:ln w="9525">
            <a:noFill/>
          </a:ln>
        </p:spPr>
        <p:txBody>
          <a:bodyPr wrap="square">
            <a:spAutoFit/>
          </a:bodyPr>
          <a:lstStyle/>
          <a:p>
            <a:pPr marL="457200" indent="-457200" algn="l"/>
            <a:r>
              <a:rPr lang="zh-CN" altLang="en-US" sz="1600" b="0" u="none">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rPr>
              <a:t>对于签约</a:t>
            </a:r>
            <a:r>
              <a:rPr lang="en-US" altLang="zh-CN" sz="1600" b="0" u="none">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rPr>
              <a:t>VIP</a:t>
            </a:r>
            <a:r>
              <a:rPr lang="zh-CN" altLang="en-US" sz="1600" b="0" u="none">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rPr>
              <a:t>客户，给予一定程度奖励计划与优惠政策。</a:t>
            </a:r>
            <a:endParaRPr lang="zh-CN" altLang="en-US" sz="1600" b="0" u="none">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endParaRPr>
          </a:p>
          <a:p>
            <a:pPr marL="457200" indent="-457200" algn="l"/>
            <a:r>
              <a:rPr lang="zh-CN" altLang="en-US" sz="1600" b="0" u="none">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rPr>
              <a:t>逢年过节，有礼品！</a:t>
            </a:r>
            <a:endParaRPr lang="zh-CN" altLang="en-US" sz="1600" b="0" u="none">
              <a:solidFill>
                <a:schemeClr val="accent1"/>
              </a:solidFill>
              <a:effectLst>
                <a:outerShdw blurRad="38100" dist="25400" dir="5400000" algn="ctr" rotWithShape="0">
                  <a:srgbClr val="6E747A">
                    <a:alpha val="43000"/>
                  </a:srgbClr>
                </a:outerShdw>
              </a:effectLst>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5035500"/>
            <a:ext cx="9144000" cy="10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0"/>
            <a:ext cx="9144000" cy="180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316416" y="51470"/>
            <a:ext cx="432048" cy="441292"/>
            <a:chOff x="7740352" y="-29830"/>
            <a:chExt cx="432048" cy="441292"/>
          </a:xfrm>
        </p:grpSpPr>
        <p:sp>
          <p:nvSpPr>
            <p:cNvPr id="5" name="五边形 4"/>
            <p:cNvSpPr/>
            <p:nvPr/>
          </p:nvSpPr>
          <p:spPr>
            <a:xfrm rot="5400000">
              <a:off x="7740400" y="-20538"/>
              <a:ext cx="432000" cy="432000"/>
            </a:xfrm>
            <a:prstGeom prst="homePlate">
              <a:avLst>
                <a:gd name="adj" fmla="val 338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75000"/>
                  </a:schemeClr>
                </a:solidFill>
              </a:endParaRPr>
            </a:p>
          </p:txBody>
        </p:sp>
        <p:sp>
          <p:nvSpPr>
            <p:cNvPr id="6" name="矩形 5"/>
            <p:cNvSpPr/>
            <p:nvPr/>
          </p:nvSpPr>
          <p:spPr>
            <a:xfrm>
              <a:off x="7740352" y="-29830"/>
              <a:ext cx="301686" cy="369332"/>
            </a:xfrm>
            <a:prstGeom prst="rect">
              <a:avLst/>
            </a:prstGeom>
          </p:spPr>
          <p:txBody>
            <a:bodyPr wrap="none">
              <a:spAutoFit/>
            </a:bodyPr>
            <a:lstStyle/>
            <a:p>
              <a:fld id="{0C913308-F349-4B6D-A68A-DD1791B4A57B}" type="slidenum">
                <a:rPr lang="zh-CN" altLang="en-US" smtClean="0">
                  <a:solidFill>
                    <a:schemeClr val="bg1"/>
                  </a:solidFill>
                </a:rPr>
              </a:fld>
              <a:endParaRPr lang="zh-CN" altLang="en-US" dirty="0">
                <a:solidFill>
                  <a:schemeClr val="bg1"/>
                </a:solidFill>
              </a:endParaRPr>
            </a:p>
          </p:txBody>
        </p:sp>
      </p:grpSp>
      <p:sp>
        <p:nvSpPr>
          <p:cNvPr id="7" name="TextBox 14"/>
          <p:cNvSpPr txBox="1">
            <a:spLocks noChangeArrowheads="1"/>
          </p:cNvSpPr>
          <p:nvPr/>
        </p:nvSpPr>
        <p:spPr bwMode="auto">
          <a:xfrm>
            <a:off x="755650" y="443230"/>
            <a:ext cx="2715260" cy="417830"/>
          </a:xfrm>
          <a:prstGeom prst="rect">
            <a:avLst/>
          </a:prstGeom>
          <a:noFill/>
          <a:ln w="9525">
            <a:noFill/>
            <a:miter lim="800000"/>
          </a:ln>
        </p:spPr>
        <p:txBody>
          <a:bodyPr wrap="square">
            <a:spAutoFit/>
          </a:bodyPr>
          <a:lstStyle/>
          <a:p>
            <a:pPr lvl="0">
              <a:defRPr/>
            </a:pPr>
            <a:r>
              <a:rPr lang="zh-CN" altLang="en-US" sz="2000" b="1" kern="0" dirty="0">
                <a:latin typeface="微软雅黑" panose="020B0503020204020204" pitchFamily="34" charset="-122"/>
                <a:ea typeface="微软雅黑" panose="020B0503020204020204" pitchFamily="34" charset="-122"/>
              </a:rPr>
              <a:t>二、公司服务及承诺</a:t>
            </a:r>
            <a:endParaRPr lang="zh-CN" altLang="en-US" sz="2000" b="1" kern="0" dirty="0">
              <a:latin typeface="微软雅黑" panose="020B0503020204020204" pitchFamily="34" charset="-122"/>
              <a:ea typeface="微软雅黑" panose="020B0503020204020204" pitchFamily="34" charset="-122"/>
            </a:endParaRPr>
          </a:p>
        </p:txBody>
      </p:sp>
      <p:sp>
        <p:nvSpPr>
          <p:cNvPr id="8" name="矩形 7"/>
          <p:cNvSpPr/>
          <p:nvPr/>
        </p:nvSpPr>
        <p:spPr>
          <a:xfrm>
            <a:off x="323528" y="371440"/>
            <a:ext cx="372660" cy="37265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8"/>
          <p:cNvSpPr/>
          <p:nvPr/>
        </p:nvSpPr>
        <p:spPr>
          <a:xfrm>
            <a:off x="507136" y="570241"/>
            <a:ext cx="248440" cy="24844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10" name="组合 9"/>
          <p:cNvGrpSpPr/>
          <p:nvPr/>
        </p:nvGrpSpPr>
        <p:grpSpPr>
          <a:xfrm>
            <a:off x="3152953" y="1452622"/>
            <a:ext cx="2574227" cy="2574070"/>
            <a:chOff x="3152953" y="1452622"/>
            <a:chExt cx="2574227" cy="2574070"/>
          </a:xfrm>
        </p:grpSpPr>
        <p:sp>
          <p:nvSpPr>
            <p:cNvPr id="11" name="箭头1"/>
            <p:cNvSpPr>
              <a:spLocks noChangeAspect="1"/>
            </p:cNvSpPr>
            <p:nvPr/>
          </p:nvSpPr>
          <p:spPr bwMode="auto">
            <a:xfrm>
              <a:off x="4461068" y="1452622"/>
              <a:ext cx="1266112" cy="1458040"/>
            </a:xfrm>
            <a:custGeom>
              <a:avLst/>
              <a:gdLst>
                <a:gd name="T0" fmla="*/ 35 w 1260"/>
                <a:gd name="T1" fmla="*/ 1 h 1451"/>
                <a:gd name="T2" fmla="*/ 100 w 1260"/>
                <a:gd name="T3" fmla="*/ 6 h 1451"/>
                <a:gd name="T4" fmla="*/ 162 w 1260"/>
                <a:gd name="T5" fmla="*/ 13 h 1451"/>
                <a:gd name="T6" fmla="*/ 225 w 1260"/>
                <a:gd name="T7" fmla="*/ 23 h 1451"/>
                <a:gd name="T8" fmla="*/ 285 w 1260"/>
                <a:gd name="T9" fmla="*/ 37 h 1451"/>
                <a:gd name="T10" fmla="*/ 345 w 1260"/>
                <a:gd name="T11" fmla="*/ 53 h 1451"/>
                <a:gd name="T12" fmla="*/ 404 w 1260"/>
                <a:gd name="T13" fmla="*/ 72 h 1451"/>
                <a:gd name="T14" fmla="*/ 461 w 1260"/>
                <a:gd name="T15" fmla="*/ 94 h 1451"/>
                <a:gd name="T16" fmla="*/ 517 w 1260"/>
                <a:gd name="T17" fmla="*/ 119 h 1451"/>
                <a:gd name="T18" fmla="*/ 572 w 1260"/>
                <a:gd name="T19" fmla="*/ 145 h 1451"/>
                <a:gd name="T20" fmla="*/ 625 w 1260"/>
                <a:gd name="T21" fmla="*/ 175 h 1451"/>
                <a:gd name="T22" fmla="*/ 676 w 1260"/>
                <a:gd name="T23" fmla="*/ 206 h 1451"/>
                <a:gd name="T24" fmla="*/ 726 w 1260"/>
                <a:gd name="T25" fmla="*/ 240 h 1451"/>
                <a:gd name="T26" fmla="*/ 774 w 1260"/>
                <a:gd name="T27" fmla="*/ 277 h 1451"/>
                <a:gd name="T28" fmla="*/ 820 w 1260"/>
                <a:gd name="T29" fmla="*/ 316 h 1451"/>
                <a:gd name="T30" fmla="*/ 866 w 1260"/>
                <a:gd name="T31" fmla="*/ 356 h 1451"/>
                <a:gd name="T32" fmla="*/ 908 w 1260"/>
                <a:gd name="T33" fmla="*/ 398 h 1451"/>
                <a:gd name="T34" fmla="*/ 948 w 1260"/>
                <a:gd name="T35" fmla="*/ 444 h 1451"/>
                <a:gd name="T36" fmla="*/ 986 w 1260"/>
                <a:gd name="T37" fmla="*/ 490 h 1451"/>
                <a:gd name="T38" fmla="*/ 1023 w 1260"/>
                <a:gd name="T39" fmla="*/ 538 h 1451"/>
                <a:gd name="T40" fmla="*/ 1057 w 1260"/>
                <a:gd name="T41" fmla="*/ 589 h 1451"/>
                <a:gd name="T42" fmla="*/ 1088 w 1260"/>
                <a:gd name="T43" fmla="*/ 640 h 1451"/>
                <a:gd name="T44" fmla="*/ 1117 w 1260"/>
                <a:gd name="T45" fmla="*/ 693 h 1451"/>
                <a:gd name="T46" fmla="*/ 1144 w 1260"/>
                <a:gd name="T47" fmla="*/ 748 h 1451"/>
                <a:gd name="T48" fmla="*/ 1168 w 1260"/>
                <a:gd name="T49" fmla="*/ 804 h 1451"/>
                <a:gd name="T50" fmla="*/ 1190 w 1260"/>
                <a:gd name="T51" fmla="*/ 861 h 1451"/>
                <a:gd name="T52" fmla="*/ 1209 w 1260"/>
                <a:gd name="T53" fmla="*/ 921 h 1451"/>
                <a:gd name="T54" fmla="*/ 1224 w 1260"/>
                <a:gd name="T55" fmla="*/ 980 h 1451"/>
                <a:gd name="T56" fmla="*/ 1237 w 1260"/>
                <a:gd name="T57" fmla="*/ 1042 h 1451"/>
                <a:gd name="T58" fmla="*/ 1248 w 1260"/>
                <a:gd name="T59" fmla="*/ 1104 h 1451"/>
                <a:gd name="T60" fmla="*/ 1255 w 1260"/>
                <a:gd name="T61" fmla="*/ 1166 h 1451"/>
                <a:gd name="T62" fmla="*/ 1259 w 1260"/>
                <a:gd name="T63" fmla="*/ 1231 h 1451"/>
                <a:gd name="T64" fmla="*/ 921 w 1260"/>
                <a:gd name="T65" fmla="*/ 1451 h 1451"/>
                <a:gd name="T66" fmla="*/ 622 w 1260"/>
                <a:gd name="T67" fmla="*/ 1231 h 1451"/>
                <a:gd name="T68" fmla="*/ 616 w 1260"/>
                <a:gd name="T69" fmla="*/ 1184 h 1451"/>
                <a:gd name="T70" fmla="*/ 608 w 1260"/>
                <a:gd name="T71" fmla="*/ 1139 h 1451"/>
                <a:gd name="T72" fmla="*/ 597 w 1260"/>
                <a:gd name="T73" fmla="*/ 1096 h 1451"/>
                <a:gd name="T74" fmla="*/ 588 w 1260"/>
                <a:gd name="T75" fmla="*/ 1067 h 1451"/>
                <a:gd name="T76" fmla="*/ 572 w 1260"/>
                <a:gd name="T77" fmla="*/ 1025 h 1451"/>
                <a:gd name="T78" fmla="*/ 559 w 1260"/>
                <a:gd name="T79" fmla="*/ 998 h 1451"/>
                <a:gd name="T80" fmla="*/ 539 w 1260"/>
                <a:gd name="T81" fmla="*/ 959 h 1451"/>
                <a:gd name="T82" fmla="*/ 523 w 1260"/>
                <a:gd name="T83" fmla="*/ 934 h 1451"/>
                <a:gd name="T84" fmla="*/ 498 w 1260"/>
                <a:gd name="T85" fmla="*/ 898 h 1451"/>
                <a:gd name="T86" fmla="*/ 480 w 1260"/>
                <a:gd name="T87" fmla="*/ 874 h 1451"/>
                <a:gd name="T88" fmla="*/ 461 w 1260"/>
                <a:gd name="T89" fmla="*/ 852 h 1451"/>
                <a:gd name="T90" fmla="*/ 431 w 1260"/>
                <a:gd name="T91" fmla="*/ 821 h 1451"/>
                <a:gd name="T92" fmla="*/ 399 w 1260"/>
                <a:gd name="T93" fmla="*/ 791 h 1451"/>
                <a:gd name="T94" fmla="*/ 375 w 1260"/>
                <a:gd name="T95" fmla="*/ 773 h 1451"/>
                <a:gd name="T96" fmla="*/ 352 w 1260"/>
                <a:gd name="T97" fmla="*/ 755 h 1451"/>
                <a:gd name="T98" fmla="*/ 328 w 1260"/>
                <a:gd name="T99" fmla="*/ 739 h 1451"/>
                <a:gd name="T100" fmla="*/ 290 w 1260"/>
                <a:gd name="T101" fmla="*/ 716 h 1451"/>
                <a:gd name="T102" fmla="*/ 264 w 1260"/>
                <a:gd name="T103" fmla="*/ 702 h 1451"/>
                <a:gd name="T104" fmla="*/ 223 w 1260"/>
                <a:gd name="T105" fmla="*/ 684 h 1451"/>
                <a:gd name="T106" fmla="*/ 181 w 1260"/>
                <a:gd name="T107" fmla="*/ 669 h 1451"/>
                <a:gd name="T108" fmla="*/ 137 w 1260"/>
                <a:gd name="T109" fmla="*/ 656 h 1451"/>
                <a:gd name="T110" fmla="*/ 108 w 1260"/>
                <a:gd name="T111" fmla="*/ 649 h 1451"/>
                <a:gd name="T112" fmla="*/ 63 w 1260"/>
                <a:gd name="T113" fmla="*/ 642 h 1451"/>
                <a:gd name="T114" fmla="*/ 31 w 1260"/>
                <a:gd name="T115" fmla="*/ 639 h 1451"/>
                <a:gd name="T116" fmla="*/ 0 w 1260"/>
                <a:gd name="T117" fmla="*/ 637 h 1451"/>
                <a:gd name="T118" fmla="*/ 3 w 1260"/>
                <a:gd name="T119" fmla="*/ 0 h 1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60" h="1451">
                  <a:moveTo>
                    <a:pt x="3" y="0"/>
                  </a:moveTo>
                  <a:lnTo>
                    <a:pt x="35" y="1"/>
                  </a:lnTo>
                  <a:lnTo>
                    <a:pt x="68" y="3"/>
                  </a:lnTo>
                  <a:lnTo>
                    <a:pt x="100" y="6"/>
                  </a:lnTo>
                  <a:lnTo>
                    <a:pt x="131" y="9"/>
                  </a:lnTo>
                  <a:lnTo>
                    <a:pt x="162" y="13"/>
                  </a:lnTo>
                  <a:lnTo>
                    <a:pt x="193" y="18"/>
                  </a:lnTo>
                  <a:lnTo>
                    <a:pt x="225" y="23"/>
                  </a:lnTo>
                  <a:lnTo>
                    <a:pt x="255" y="30"/>
                  </a:lnTo>
                  <a:lnTo>
                    <a:pt x="285" y="37"/>
                  </a:lnTo>
                  <a:lnTo>
                    <a:pt x="315" y="44"/>
                  </a:lnTo>
                  <a:lnTo>
                    <a:pt x="345" y="53"/>
                  </a:lnTo>
                  <a:lnTo>
                    <a:pt x="374" y="62"/>
                  </a:lnTo>
                  <a:lnTo>
                    <a:pt x="404" y="72"/>
                  </a:lnTo>
                  <a:lnTo>
                    <a:pt x="433" y="83"/>
                  </a:lnTo>
                  <a:lnTo>
                    <a:pt x="461" y="94"/>
                  </a:lnTo>
                  <a:lnTo>
                    <a:pt x="489" y="106"/>
                  </a:lnTo>
                  <a:lnTo>
                    <a:pt x="517" y="119"/>
                  </a:lnTo>
                  <a:lnTo>
                    <a:pt x="545" y="132"/>
                  </a:lnTo>
                  <a:lnTo>
                    <a:pt x="572" y="145"/>
                  </a:lnTo>
                  <a:lnTo>
                    <a:pt x="599" y="160"/>
                  </a:lnTo>
                  <a:lnTo>
                    <a:pt x="625" y="175"/>
                  </a:lnTo>
                  <a:lnTo>
                    <a:pt x="651" y="190"/>
                  </a:lnTo>
                  <a:lnTo>
                    <a:pt x="676" y="206"/>
                  </a:lnTo>
                  <a:lnTo>
                    <a:pt x="702" y="223"/>
                  </a:lnTo>
                  <a:lnTo>
                    <a:pt x="726" y="240"/>
                  </a:lnTo>
                  <a:lnTo>
                    <a:pt x="751" y="259"/>
                  </a:lnTo>
                  <a:lnTo>
                    <a:pt x="774" y="277"/>
                  </a:lnTo>
                  <a:lnTo>
                    <a:pt x="798" y="296"/>
                  </a:lnTo>
                  <a:lnTo>
                    <a:pt x="820" y="316"/>
                  </a:lnTo>
                  <a:lnTo>
                    <a:pt x="843" y="336"/>
                  </a:lnTo>
                  <a:lnTo>
                    <a:pt x="866" y="356"/>
                  </a:lnTo>
                  <a:lnTo>
                    <a:pt x="887" y="377"/>
                  </a:lnTo>
                  <a:lnTo>
                    <a:pt x="908" y="398"/>
                  </a:lnTo>
                  <a:lnTo>
                    <a:pt x="928" y="421"/>
                  </a:lnTo>
                  <a:lnTo>
                    <a:pt x="948" y="444"/>
                  </a:lnTo>
                  <a:lnTo>
                    <a:pt x="967" y="467"/>
                  </a:lnTo>
                  <a:lnTo>
                    <a:pt x="986" y="490"/>
                  </a:lnTo>
                  <a:lnTo>
                    <a:pt x="1004" y="514"/>
                  </a:lnTo>
                  <a:lnTo>
                    <a:pt x="1023" y="538"/>
                  </a:lnTo>
                  <a:lnTo>
                    <a:pt x="1040" y="564"/>
                  </a:lnTo>
                  <a:lnTo>
                    <a:pt x="1057" y="589"/>
                  </a:lnTo>
                  <a:lnTo>
                    <a:pt x="1073" y="614"/>
                  </a:lnTo>
                  <a:lnTo>
                    <a:pt x="1088" y="640"/>
                  </a:lnTo>
                  <a:lnTo>
                    <a:pt x="1103" y="666"/>
                  </a:lnTo>
                  <a:lnTo>
                    <a:pt x="1117" y="693"/>
                  </a:lnTo>
                  <a:lnTo>
                    <a:pt x="1131" y="720"/>
                  </a:lnTo>
                  <a:lnTo>
                    <a:pt x="1144" y="748"/>
                  </a:lnTo>
                  <a:lnTo>
                    <a:pt x="1156" y="776"/>
                  </a:lnTo>
                  <a:lnTo>
                    <a:pt x="1168" y="804"/>
                  </a:lnTo>
                  <a:lnTo>
                    <a:pt x="1180" y="833"/>
                  </a:lnTo>
                  <a:lnTo>
                    <a:pt x="1190" y="861"/>
                  </a:lnTo>
                  <a:lnTo>
                    <a:pt x="1200" y="891"/>
                  </a:lnTo>
                  <a:lnTo>
                    <a:pt x="1209" y="921"/>
                  </a:lnTo>
                  <a:lnTo>
                    <a:pt x="1217" y="950"/>
                  </a:lnTo>
                  <a:lnTo>
                    <a:pt x="1224" y="980"/>
                  </a:lnTo>
                  <a:lnTo>
                    <a:pt x="1231" y="1010"/>
                  </a:lnTo>
                  <a:lnTo>
                    <a:pt x="1237" y="1042"/>
                  </a:lnTo>
                  <a:lnTo>
                    <a:pt x="1243" y="1073"/>
                  </a:lnTo>
                  <a:lnTo>
                    <a:pt x="1248" y="1104"/>
                  </a:lnTo>
                  <a:lnTo>
                    <a:pt x="1252" y="1135"/>
                  </a:lnTo>
                  <a:lnTo>
                    <a:pt x="1255" y="1166"/>
                  </a:lnTo>
                  <a:lnTo>
                    <a:pt x="1257" y="1198"/>
                  </a:lnTo>
                  <a:lnTo>
                    <a:pt x="1259" y="1231"/>
                  </a:lnTo>
                  <a:lnTo>
                    <a:pt x="1260" y="1263"/>
                  </a:lnTo>
                  <a:lnTo>
                    <a:pt x="921" y="1451"/>
                  </a:lnTo>
                  <a:lnTo>
                    <a:pt x="622" y="1246"/>
                  </a:lnTo>
                  <a:lnTo>
                    <a:pt x="622" y="1231"/>
                  </a:lnTo>
                  <a:lnTo>
                    <a:pt x="620" y="1215"/>
                  </a:lnTo>
                  <a:lnTo>
                    <a:pt x="616" y="1184"/>
                  </a:lnTo>
                  <a:lnTo>
                    <a:pt x="611" y="1154"/>
                  </a:lnTo>
                  <a:lnTo>
                    <a:pt x="608" y="1139"/>
                  </a:lnTo>
                  <a:lnTo>
                    <a:pt x="605" y="1125"/>
                  </a:lnTo>
                  <a:lnTo>
                    <a:pt x="597" y="1096"/>
                  </a:lnTo>
                  <a:lnTo>
                    <a:pt x="593" y="1082"/>
                  </a:lnTo>
                  <a:lnTo>
                    <a:pt x="588" y="1067"/>
                  </a:lnTo>
                  <a:lnTo>
                    <a:pt x="577" y="1039"/>
                  </a:lnTo>
                  <a:lnTo>
                    <a:pt x="572" y="1025"/>
                  </a:lnTo>
                  <a:lnTo>
                    <a:pt x="566" y="1012"/>
                  </a:lnTo>
                  <a:lnTo>
                    <a:pt x="559" y="998"/>
                  </a:lnTo>
                  <a:lnTo>
                    <a:pt x="553" y="985"/>
                  </a:lnTo>
                  <a:lnTo>
                    <a:pt x="539" y="959"/>
                  </a:lnTo>
                  <a:lnTo>
                    <a:pt x="530" y="947"/>
                  </a:lnTo>
                  <a:lnTo>
                    <a:pt x="523" y="934"/>
                  </a:lnTo>
                  <a:lnTo>
                    <a:pt x="506" y="910"/>
                  </a:lnTo>
                  <a:lnTo>
                    <a:pt x="498" y="898"/>
                  </a:lnTo>
                  <a:lnTo>
                    <a:pt x="489" y="887"/>
                  </a:lnTo>
                  <a:lnTo>
                    <a:pt x="480" y="874"/>
                  </a:lnTo>
                  <a:lnTo>
                    <a:pt x="471" y="863"/>
                  </a:lnTo>
                  <a:lnTo>
                    <a:pt x="461" y="852"/>
                  </a:lnTo>
                  <a:lnTo>
                    <a:pt x="451" y="841"/>
                  </a:lnTo>
                  <a:lnTo>
                    <a:pt x="431" y="821"/>
                  </a:lnTo>
                  <a:lnTo>
                    <a:pt x="410" y="801"/>
                  </a:lnTo>
                  <a:lnTo>
                    <a:pt x="399" y="791"/>
                  </a:lnTo>
                  <a:lnTo>
                    <a:pt x="388" y="782"/>
                  </a:lnTo>
                  <a:lnTo>
                    <a:pt x="375" y="773"/>
                  </a:lnTo>
                  <a:lnTo>
                    <a:pt x="364" y="764"/>
                  </a:lnTo>
                  <a:lnTo>
                    <a:pt x="352" y="755"/>
                  </a:lnTo>
                  <a:lnTo>
                    <a:pt x="340" y="747"/>
                  </a:lnTo>
                  <a:lnTo>
                    <a:pt x="328" y="739"/>
                  </a:lnTo>
                  <a:lnTo>
                    <a:pt x="315" y="731"/>
                  </a:lnTo>
                  <a:lnTo>
                    <a:pt x="290" y="716"/>
                  </a:lnTo>
                  <a:lnTo>
                    <a:pt x="277" y="709"/>
                  </a:lnTo>
                  <a:lnTo>
                    <a:pt x="264" y="702"/>
                  </a:lnTo>
                  <a:lnTo>
                    <a:pt x="237" y="690"/>
                  </a:lnTo>
                  <a:lnTo>
                    <a:pt x="223" y="684"/>
                  </a:lnTo>
                  <a:lnTo>
                    <a:pt x="209" y="678"/>
                  </a:lnTo>
                  <a:lnTo>
                    <a:pt x="181" y="669"/>
                  </a:lnTo>
                  <a:lnTo>
                    <a:pt x="152" y="660"/>
                  </a:lnTo>
                  <a:lnTo>
                    <a:pt x="137" y="656"/>
                  </a:lnTo>
                  <a:lnTo>
                    <a:pt x="123" y="653"/>
                  </a:lnTo>
                  <a:lnTo>
                    <a:pt x="108" y="649"/>
                  </a:lnTo>
                  <a:lnTo>
                    <a:pt x="93" y="647"/>
                  </a:lnTo>
                  <a:lnTo>
                    <a:pt x="63" y="642"/>
                  </a:lnTo>
                  <a:lnTo>
                    <a:pt x="47" y="640"/>
                  </a:lnTo>
                  <a:lnTo>
                    <a:pt x="31" y="639"/>
                  </a:lnTo>
                  <a:lnTo>
                    <a:pt x="16" y="638"/>
                  </a:lnTo>
                  <a:lnTo>
                    <a:pt x="0" y="637"/>
                  </a:lnTo>
                  <a:lnTo>
                    <a:pt x="197" y="348"/>
                  </a:lnTo>
                  <a:lnTo>
                    <a:pt x="3" y="0"/>
                  </a:lnTo>
                  <a:close/>
                </a:path>
              </a:pathLst>
            </a:custGeom>
            <a:solidFill>
              <a:schemeClr val="accent5">
                <a:lumMod val="60000"/>
                <a:lumOff val="4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0" tIns="43202" rIns="0" bIns="43202" anchor="ctr"/>
            <a:lstStyle/>
            <a:p>
              <a:pPr algn="ctr">
                <a:lnSpc>
                  <a:spcPct val="120000"/>
                </a:lnSpc>
                <a:spcBef>
                  <a:spcPts val="425"/>
                </a:spcBef>
                <a:spcAft>
                  <a:spcPts val="425"/>
                </a:spcAft>
                <a:defRPr/>
              </a:pPr>
              <a:endParaRPr lang="en-US" sz="2000" dirty="0">
                <a:solidFill>
                  <a:schemeClr val="bg1"/>
                </a:solidFill>
                <a:latin typeface="Impact" panose="020B0806030902050204" pitchFamily="34" charset="0"/>
              </a:endParaRPr>
            </a:p>
          </p:txBody>
        </p:sp>
        <p:sp>
          <p:nvSpPr>
            <p:cNvPr id="12" name="箭头4"/>
            <p:cNvSpPr>
              <a:spLocks noChangeAspect="1"/>
            </p:cNvSpPr>
            <p:nvPr/>
          </p:nvSpPr>
          <p:spPr bwMode="auto">
            <a:xfrm>
              <a:off x="3152953" y="1454123"/>
              <a:ext cx="1437127" cy="1330536"/>
            </a:xfrm>
            <a:custGeom>
              <a:avLst/>
              <a:gdLst>
                <a:gd name="T0" fmla="*/ 637 w 1431"/>
                <a:gd name="T1" fmla="*/ 1302 h 1325"/>
                <a:gd name="T2" fmla="*/ 637 w 1431"/>
                <a:gd name="T3" fmla="*/ 1248 h 1325"/>
                <a:gd name="T4" fmla="*/ 640 w 1431"/>
                <a:gd name="T5" fmla="*/ 1217 h 1325"/>
                <a:gd name="T6" fmla="*/ 646 w 1431"/>
                <a:gd name="T7" fmla="*/ 1170 h 1325"/>
                <a:gd name="T8" fmla="*/ 655 w 1431"/>
                <a:gd name="T9" fmla="*/ 1125 h 1325"/>
                <a:gd name="T10" fmla="*/ 663 w 1431"/>
                <a:gd name="T11" fmla="*/ 1095 h 1325"/>
                <a:gd name="T12" fmla="*/ 678 w 1431"/>
                <a:gd name="T13" fmla="*/ 1052 h 1325"/>
                <a:gd name="T14" fmla="*/ 689 w 1431"/>
                <a:gd name="T15" fmla="*/ 1024 h 1325"/>
                <a:gd name="T16" fmla="*/ 708 w 1431"/>
                <a:gd name="T17" fmla="*/ 983 h 1325"/>
                <a:gd name="T18" fmla="*/ 724 w 1431"/>
                <a:gd name="T19" fmla="*/ 957 h 1325"/>
                <a:gd name="T20" fmla="*/ 739 w 1431"/>
                <a:gd name="T21" fmla="*/ 932 h 1325"/>
                <a:gd name="T22" fmla="*/ 756 w 1431"/>
                <a:gd name="T23" fmla="*/ 907 h 1325"/>
                <a:gd name="T24" fmla="*/ 773 w 1431"/>
                <a:gd name="T25" fmla="*/ 884 h 1325"/>
                <a:gd name="T26" fmla="*/ 792 w 1431"/>
                <a:gd name="T27" fmla="*/ 860 h 1325"/>
                <a:gd name="T28" fmla="*/ 822 w 1431"/>
                <a:gd name="T29" fmla="*/ 827 h 1325"/>
                <a:gd name="T30" fmla="*/ 843 w 1431"/>
                <a:gd name="T31" fmla="*/ 807 h 1325"/>
                <a:gd name="T32" fmla="*/ 877 w 1431"/>
                <a:gd name="T33" fmla="*/ 778 h 1325"/>
                <a:gd name="T34" fmla="*/ 901 w 1431"/>
                <a:gd name="T35" fmla="*/ 760 h 1325"/>
                <a:gd name="T36" fmla="*/ 938 w 1431"/>
                <a:gd name="T37" fmla="*/ 735 h 1325"/>
                <a:gd name="T38" fmla="*/ 976 w 1431"/>
                <a:gd name="T39" fmla="*/ 711 h 1325"/>
                <a:gd name="T40" fmla="*/ 1003 w 1431"/>
                <a:gd name="T41" fmla="*/ 698 h 1325"/>
                <a:gd name="T42" fmla="*/ 1030 w 1431"/>
                <a:gd name="T43" fmla="*/ 686 h 1325"/>
                <a:gd name="T44" fmla="*/ 1059 w 1431"/>
                <a:gd name="T45" fmla="*/ 675 h 1325"/>
                <a:gd name="T46" fmla="*/ 1117 w 1431"/>
                <a:gd name="T47" fmla="*/ 657 h 1325"/>
                <a:gd name="T48" fmla="*/ 1147 w 1431"/>
                <a:gd name="T49" fmla="*/ 649 h 1325"/>
                <a:gd name="T50" fmla="*/ 1192 w 1431"/>
                <a:gd name="T51" fmla="*/ 642 h 1325"/>
                <a:gd name="T52" fmla="*/ 1224 w 1431"/>
                <a:gd name="T53" fmla="*/ 638 h 1325"/>
                <a:gd name="T54" fmla="*/ 1431 w 1431"/>
                <a:gd name="T55" fmla="*/ 334 h 1325"/>
                <a:gd name="T56" fmla="*/ 1207 w 1431"/>
                <a:gd name="T57" fmla="*/ 1 h 1325"/>
                <a:gd name="T58" fmla="*/ 1142 w 1431"/>
                <a:gd name="T59" fmla="*/ 6 h 1325"/>
                <a:gd name="T60" fmla="*/ 1080 w 1431"/>
                <a:gd name="T61" fmla="*/ 15 h 1325"/>
                <a:gd name="T62" fmla="*/ 1018 w 1431"/>
                <a:gd name="T63" fmla="*/ 26 h 1325"/>
                <a:gd name="T64" fmla="*/ 957 w 1431"/>
                <a:gd name="T65" fmla="*/ 40 h 1325"/>
                <a:gd name="T66" fmla="*/ 898 w 1431"/>
                <a:gd name="T67" fmla="*/ 57 h 1325"/>
                <a:gd name="T68" fmla="*/ 839 w 1431"/>
                <a:gd name="T69" fmla="*/ 76 h 1325"/>
                <a:gd name="T70" fmla="*/ 783 w 1431"/>
                <a:gd name="T71" fmla="*/ 100 h 1325"/>
                <a:gd name="T72" fmla="*/ 728 w 1431"/>
                <a:gd name="T73" fmla="*/ 125 h 1325"/>
                <a:gd name="T74" fmla="*/ 673 w 1431"/>
                <a:gd name="T75" fmla="*/ 152 h 1325"/>
                <a:gd name="T76" fmla="*/ 620 w 1431"/>
                <a:gd name="T77" fmla="*/ 182 h 1325"/>
                <a:gd name="T78" fmla="*/ 570 w 1431"/>
                <a:gd name="T79" fmla="*/ 214 h 1325"/>
                <a:gd name="T80" fmla="*/ 520 w 1431"/>
                <a:gd name="T81" fmla="*/ 250 h 1325"/>
                <a:gd name="T82" fmla="*/ 472 w 1431"/>
                <a:gd name="T83" fmla="*/ 287 h 1325"/>
                <a:gd name="T84" fmla="*/ 427 w 1431"/>
                <a:gd name="T85" fmla="*/ 325 h 1325"/>
                <a:gd name="T86" fmla="*/ 382 w 1431"/>
                <a:gd name="T87" fmla="*/ 366 h 1325"/>
                <a:gd name="T88" fmla="*/ 341 w 1431"/>
                <a:gd name="T89" fmla="*/ 410 h 1325"/>
                <a:gd name="T90" fmla="*/ 301 w 1431"/>
                <a:gd name="T91" fmla="*/ 455 h 1325"/>
                <a:gd name="T92" fmla="*/ 263 w 1431"/>
                <a:gd name="T93" fmla="*/ 502 h 1325"/>
                <a:gd name="T94" fmla="*/ 227 w 1431"/>
                <a:gd name="T95" fmla="*/ 550 h 1325"/>
                <a:gd name="T96" fmla="*/ 194 w 1431"/>
                <a:gd name="T97" fmla="*/ 602 h 1325"/>
                <a:gd name="T98" fmla="*/ 163 w 1431"/>
                <a:gd name="T99" fmla="*/ 653 h 1325"/>
                <a:gd name="T100" fmla="*/ 135 w 1431"/>
                <a:gd name="T101" fmla="*/ 707 h 1325"/>
                <a:gd name="T102" fmla="*/ 109 w 1431"/>
                <a:gd name="T103" fmla="*/ 762 h 1325"/>
                <a:gd name="T104" fmla="*/ 86 w 1431"/>
                <a:gd name="T105" fmla="*/ 819 h 1325"/>
                <a:gd name="T106" fmla="*/ 64 w 1431"/>
                <a:gd name="T107" fmla="*/ 876 h 1325"/>
                <a:gd name="T108" fmla="*/ 47 w 1431"/>
                <a:gd name="T109" fmla="*/ 936 h 1325"/>
                <a:gd name="T110" fmla="*/ 31 w 1431"/>
                <a:gd name="T111" fmla="*/ 996 h 1325"/>
                <a:gd name="T112" fmla="*/ 19 w 1431"/>
                <a:gd name="T113" fmla="*/ 1058 h 1325"/>
                <a:gd name="T114" fmla="*/ 10 w 1431"/>
                <a:gd name="T115" fmla="*/ 1120 h 1325"/>
                <a:gd name="T116" fmla="*/ 4 w 1431"/>
                <a:gd name="T117" fmla="*/ 1183 h 1325"/>
                <a:gd name="T118" fmla="*/ 1 w 1431"/>
                <a:gd name="T119" fmla="*/ 1247 h 1325"/>
                <a:gd name="T120" fmla="*/ 1 w 1431"/>
                <a:gd name="T121" fmla="*/ 1302 h 1325"/>
                <a:gd name="T122" fmla="*/ 335 w 1431"/>
                <a:gd name="T123" fmla="*/ 1129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1" h="1325">
                  <a:moveTo>
                    <a:pt x="638" y="1324"/>
                  </a:moveTo>
                  <a:lnTo>
                    <a:pt x="637" y="1302"/>
                  </a:lnTo>
                  <a:lnTo>
                    <a:pt x="637" y="1280"/>
                  </a:lnTo>
                  <a:lnTo>
                    <a:pt x="637" y="1248"/>
                  </a:lnTo>
                  <a:lnTo>
                    <a:pt x="638" y="1232"/>
                  </a:lnTo>
                  <a:lnTo>
                    <a:pt x="640" y="1217"/>
                  </a:lnTo>
                  <a:lnTo>
                    <a:pt x="644" y="1185"/>
                  </a:lnTo>
                  <a:lnTo>
                    <a:pt x="646" y="1170"/>
                  </a:lnTo>
                  <a:lnTo>
                    <a:pt x="649" y="1154"/>
                  </a:lnTo>
                  <a:lnTo>
                    <a:pt x="655" y="1125"/>
                  </a:lnTo>
                  <a:lnTo>
                    <a:pt x="659" y="1110"/>
                  </a:lnTo>
                  <a:lnTo>
                    <a:pt x="663" y="1095"/>
                  </a:lnTo>
                  <a:lnTo>
                    <a:pt x="673" y="1067"/>
                  </a:lnTo>
                  <a:lnTo>
                    <a:pt x="678" y="1052"/>
                  </a:lnTo>
                  <a:lnTo>
                    <a:pt x="683" y="1038"/>
                  </a:lnTo>
                  <a:lnTo>
                    <a:pt x="689" y="1024"/>
                  </a:lnTo>
                  <a:lnTo>
                    <a:pt x="695" y="1010"/>
                  </a:lnTo>
                  <a:lnTo>
                    <a:pt x="708" y="983"/>
                  </a:lnTo>
                  <a:lnTo>
                    <a:pt x="715" y="970"/>
                  </a:lnTo>
                  <a:lnTo>
                    <a:pt x="724" y="957"/>
                  </a:lnTo>
                  <a:lnTo>
                    <a:pt x="731" y="944"/>
                  </a:lnTo>
                  <a:lnTo>
                    <a:pt x="739" y="932"/>
                  </a:lnTo>
                  <a:lnTo>
                    <a:pt x="747" y="920"/>
                  </a:lnTo>
                  <a:lnTo>
                    <a:pt x="756" y="907"/>
                  </a:lnTo>
                  <a:lnTo>
                    <a:pt x="764" y="895"/>
                  </a:lnTo>
                  <a:lnTo>
                    <a:pt x="773" y="884"/>
                  </a:lnTo>
                  <a:lnTo>
                    <a:pt x="783" y="871"/>
                  </a:lnTo>
                  <a:lnTo>
                    <a:pt x="792" y="860"/>
                  </a:lnTo>
                  <a:lnTo>
                    <a:pt x="812" y="838"/>
                  </a:lnTo>
                  <a:lnTo>
                    <a:pt x="822" y="827"/>
                  </a:lnTo>
                  <a:lnTo>
                    <a:pt x="832" y="817"/>
                  </a:lnTo>
                  <a:lnTo>
                    <a:pt x="843" y="807"/>
                  </a:lnTo>
                  <a:lnTo>
                    <a:pt x="854" y="797"/>
                  </a:lnTo>
                  <a:lnTo>
                    <a:pt x="877" y="778"/>
                  </a:lnTo>
                  <a:lnTo>
                    <a:pt x="889" y="769"/>
                  </a:lnTo>
                  <a:lnTo>
                    <a:pt x="901" y="760"/>
                  </a:lnTo>
                  <a:lnTo>
                    <a:pt x="925" y="743"/>
                  </a:lnTo>
                  <a:lnTo>
                    <a:pt x="938" y="735"/>
                  </a:lnTo>
                  <a:lnTo>
                    <a:pt x="951" y="727"/>
                  </a:lnTo>
                  <a:lnTo>
                    <a:pt x="976" y="711"/>
                  </a:lnTo>
                  <a:lnTo>
                    <a:pt x="990" y="705"/>
                  </a:lnTo>
                  <a:lnTo>
                    <a:pt x="1003" y="698"/>
                  </a:lnTo>
                  <a:lnTo>
                    <a:pt x="1017" y="692"/>
                  </a:lnTo>
                  <a:lnTo>
                    <a:pt x="1030" y="686"/>
                  </a:lnTo>
                  <a:lnTo>
                    <a:pt x="1045" y="680"/>
                  </a:lnTo>
                  <a:lnTo>
                    <a:pt x="1059" y="675"/>
                  </a:lnTo>
                  <a:lnTo>
                    <a:pt x="1088" y="665"/>
                  </a:lnTo>
                  <a:lnTo>
                    <a:pt x="1117" y="657"/>
                  </a:lnTo>
                  <a:lnTo>
                    <a:pt x="1132" y="653"/>
                  </a:lnTo>
                  <a:lnTo>
                    <a:pt x="1147" y="649"/>
                  </a:lnTo>
                  <a:lnTo>
                    <a:pt x="1177" y="644"/>
                  </a:lnTo>
                  <a:lnTo>
                    <a:pt x="1192" y="642"/>
                  </a:lnTo>
                  <a:lnTo>
                    <a:pt x="1209" y="640"/>
                  </a:lnTo>
                  <a:lnTo>
                    <a:pt x="1224" y="638"/>
                  </a:lnTo>
                  <a:lnTo>
                    <a:pt x="1240" y="637"/>
                  </a:lnTo>
                  <a:lnTo>
                    <a:pt x="1431" y="334"/>
                  </a:lnTo>
                  <a:lnTo>
                    <a:pt x="1239" y="0"/>
                  </a:lnTo>
                  <a:lnTo>
                    <a:pt x="1207" y="1"/>
                  </a:lnTo>
                  <a:lnTo>
                    <a:pt x="1174" y="3"/>
                  </a:lnTo>
                  <a:lnTo>
                    <a:pt x="1142" y="6"/>
                  </a:lnTo>
                  <a:lnTo>
                    <a:pt x="1111" y="10"/>
                  </a:lnTo>
                  <a:lnTo>
                    <a:pt x="1080" y="15"/>
                  </a:lnTo>
                  <a:lnTo>
                    <a:pt x="1049" y="20"/>
                  </a:lnTo>
                  <a:lnTo>
                    <a:pt x="1018" y="26"/>
                  </a:lnTo>
                  <a:lnTo>
                    <a:pt x="987" y="32"/>
                  </a:lnTo>
                  <a:lnTo>
                    <a:pt x="957" y="40"/>
                  </a:lnTo>
                  <a:lnTo>
                    <a:pt x="928" y="48"/>
                  </a:lnTo>
                  <a:lnTo>
                    <a:pt x="898" y="57"/>
                  </a:lnTo>
                  <a:lnTo>
                    <a:pt x="868" y="66"/>
                  </a:lnTo>
                  <a:lnTo>
                    <a:pt x="839" y="76"/>
                  </a:lnTo>
                  <a:lnTo>
                    <a:pt x="811" y="88"/>
                  </a:lnTo>
                  <a:lnTo>
                    <a:pt x="783" y="100"/>
                  </a:lnTo>
                  <a:lnTo>
                    <a:pt x="755" y="112"/>
                  </a:lnTo>
                  <a:lnTo>
                    <a:pt x="728" y="125"/>
                  </a:lnTo>
                  <a:lnTo>
                    <a:pt x="699" y="138"/>
                  </a:lnTo>
                  <a:lnTo>
                    <a:pt x="673" y="152"/>
                  </a:lnTo>
                  <a:lnTo>
                    <a:pt x="646" y="167"/>
                  </a:lnTo>
                  <a:lnTo>
                    <a:pt x="620" y="182"/>
                  </a:lnTo>
                  <a:lnTo>
                    <a:pt x="595" y="198"/>
                  </a:lnTo>
                  <a:lnTo>
                    <a:pt x="570" y="214"/>
                  </a:lnTo>
                  <a:lnTo>
                    <a:pt x="544" y="231"/>
                  </a:lnTo>
                  <a:lnTo>
                    <a:pt x="520" y="250"/>
                  </a:lnTo>
                  <a:lnTo>
                    <a:pt x="496" y="268"/>
                  </a:lnTo>
                  <a:lnTo>
                    <a:pt x="472" y="287"/>
                  </a:lnTo>
                  <a:lnTo>
                    <a:pt x="449" y="306"/>
                  </a:lnTo>
                  <a:lnTo>
                    <a:pt x="427" y="325"/>
                  </a:lnTo>
                  <a:lnTo>
                    <a:pt x="405" y="346"/>
                  </a:lnTo>
                  <a:lnTo>
                    <a:pt x="382" y="366"/>
                  </a:lnTo>
                  <a:lnTo>
                    <a:pt x="361" y="388"/>
                  </a:lnTo>
                  <a:lnTo>
                    <a:pt x="341" y="410"/>
                  </a:lnTo>
                  <a:lnTo>
                    <a:pt x="320" y="433"/>
                  </a:lnTo>
                  <a:lnTo>
                    <a:pt x="301" y="455"/>
                  </a:lnTo>
                  <a:lnTo>
                    <a:pt x="282" y="478"/>
                  </a:lnTo>
                  <a:lnTo>
                    <a:pt x="263" y="502"/>
                  </a:lnTo>
                  <a:lnTo>
                    <a:pt x="245" y="526"/>
                  </a:lnTo>
                  <a:lnTo>
                    <a:pt x="227" y="550"/>
                  </a:lnTo>
                  <a:lnTo>
                    <a:pt x="210" y="576"/>
                  </a:lnTo>
                  <a:lnTo>
                    <a:pt x="194" y="602"/>
                  </a:lnTo>
                  <a:lnTo>
                    <a:pt x="178" y="627"/>
                  </a:lnTo>
                  <a:lnTo>
                    <a:pt x="163" y="653"/>
                  </a:lnTo>
                  <a:lnTo>
                    <a:pt x="149" y="680"/>
                  </a:lnTo>
                  <a:lnTo>
                    <a:pt x="135" y="707"/>
                  </a:lnTo>
                  <a:lnTo>
                    <a:pt x="122" y="735"/>
                  </a:lnTo>
                  <a:lnTo>
                    <a:pt x="109" y="762"/>
                  </a:lnTo>
                  <a:lnTo>
                    <a:pt x="97" y="790"/>
                  </a:lnTo>
                  <a:lnTo>
                    <a:pt x="86" y="819"/>
                  </a:lnTo>
                  <a:lnTo>
                    <a:pt x="74" y="847"/>
                  </a:lnTo>
                  <a:lnTo>
                    <a:pt x="64" y="876"/>
                  </a:lnTo>
                  <a:lnTo>
                    <a:pt x="55" y="906"/>
                  </a:lnTo>
                  <a:lnTo>
                    <a:pt x="47" y="936"/>
                  </a:lnTo>
                  <a:lnTo>
                    <a:pt x="39" y="966"/>
                  </a:lnTo>
                  <a:lnTo>
                    <a:pt x="31" y="996"/>
                  </a:lnTo>
                  <a:lnTo>
                    <a:pt x="25" y="1026"/>
                  </a:lnTo>
                  <a:lnTo>
                    <a:pt x="19" y="1058"/>
                  </a:lnTo>
                  <a:lnTo>
                    <a:pt x="14" y="1089"/>
                  </a:lnTo>
                  <a:lnTo>
                    <a:pt x="10" y="1120"/>
                  </a:lnTo>
                  <a:lnTo>
                    <a:pt x="6" y="1151"/>
                  </a:lnTo>
                  <a:lnTo>
                    <a:pt x="4" y="1183"/>
                  </a:lnTo>
                  <a:lnTo>
                    <a:pt x="2" y="1215"/>
                  </a:lnTo>
                  <a:lnTo>
                    <a:pt x="1" y="1247"/>
                  </a:lnTo>
                  <a:lnTo>
                    <a:pt x="0" y="1280"/>
                  </a:lnTo>
                  <a:lnTo>
                    <a:pt x="1" y="1302"/>
                  </a:lnTo>
                  <a:lnTo>
                    <a:pt x="2" y="1325"/>
                  </a:lnTo>
                  <a:lnTo>
                    <a:pt x="335" y="1129"/>
                  </a:lnTo>
                  <a:lnTo>
                    <a:pt x="638" y="1324"/>
                  </a:lnTo>
                  <a:close/>
                </a:path>
              </a:pathLst>
            </a:custGeom>
            <a:solidFill>
              <a:srgbClr val="0070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86404" tIns="43202" rIns="86404" bIns="43202" anchor="ctr"/>
            <a:lstStyle/>
            <a:p>
              <a:pPr>
                <a:lnSpc>
                  <a:spcPct val="120000"/>
                </a:lnSpc>
                <a:defRPr/>
              </a:pPr>
              <a:endParaRPr lang="en-US" sz="800" dirty="0">
                <a:solidFill>
                  <a:srgbClr val="4D4D4D"/>
                </a:solidFill>
                <a:latin typeface="微软雅黑" panose="020B0503020204020204" pitchFamily="34" charset="-122"/>
              </a:endParaRPr>
            </a:p>
          </p:txBody>
        </p:sp>
        <p:sp>
          <p:nvSpPr>
            <p:cNvPr id="13" name="箭头3"/>
            <p:cNvSpPr>
              <a:spLocks noChangeAspect="1"/>
            </p:cNvSpPr>
            <p:nvPr/>
          </p:nvSpPr>
          <p:spPr bwMode="auto">
            <a:xfrm>
              <a:off x="3157454" y="2655655"/>
              <a:ext cx="1302115" cy="1371037"/>
            </a:xfrm>
            <a:custGeom>
              <a:avLst/>
              <a:gdLst>
                <a:gd name="T0" fmla="*/ 1096 w 1295"/>
                <a:gd name="T1" fmla="*/ 1023 h 1364"/>
                <a:gd name="T2" fmla="*/ 1276 w 1295"/>
                <a:gd name="T3" fmla="*/ 728 h 1364"/>
                <a:gd name="T4" fmla="*/ 1232 w 1295"/>
                <a:gd name="T5" fmla="*/ 726 h 1364"/>
                <a:gd name="T6" fmla="*/ 1187 w 1295"/>
                <a:gd name="T7" fmla="*/ 722 h 1364"/>
                <a:gd name="T8" fmla="*/ 1131 w 1295"/>
                <a:gd name="T9" fmla="*/ 711 h 1364"/>
                <a:gd name="T10" fmla="*/ 1103 w 1295"/>
                <a:gd name="T11" fmla="*/ 704 h 1364"/>
                <a:gd name="T12" fmla="*/ 1050 w 1295"/>
                <a:gd name="T13" fmla="*/ 687 h 1364"/>
                <a:gd name="T14" fmla="*/ 1023 w 1295"/>
                <a:gd name="T15" fmla="*/ 677 h 1364"/>
                <a:gd name="T16" fmla="*/ 973 w 1295"/>
                <a:gd name="T17" fmla="*/ 653 h 1364"/>
                <a:gd name="T18" fmla="*/ 949 w 1295"/>
                <a:gd name="T19" fmla="*/ 638 h 1364"/>
                <a:gd name="T20" fmla="*/ 902 w 1295"/>
                <a:gd name="T21" fmla="*/ 608 h 1364"/>
                <a:gd name="T22" fmla="*/ 880 w 1295"/>
                <a:gd name="T23" fmla="*/ 591 h 1364"/>
                <a:gd name="T24" fmla="*/ 837 w 1295"/>
                <a:gd name="T25" fmla="*/ 556 h 1364"/>
                <a:gd name="T26" fmla="*/ 799 w 1295"/>
                <a:gd name="T27" fmla="*/ 517 h 1364"/>
                <a:gd name="T28" fmla="*/ 781 w 1295"/>
                <a:gd name="T29" fmla="*/ 496 h 1364"/>
                <a:gd name="T30" fmla="*/ 747 w 1295"/>
                <a:gd name="T31" fmla="*/ 451 h 1364"/>
                <a:gd name="T32" fmla="*/ 725 w 1295"/>
                <a:gd name="T33" fmla="*/ 417 h 1364"/>
                <a:gd name="T34" fmla="*/ 703 w 1295"/>
                <a:gd name="T35" fmla="*/ 380 h 1364"/>
                <a:gd name="T36" fmla="*/ 680 w 1295"/>
                <a:gd name="T37" fmla="*/ 330 h 1364"/>
                <a:gd name="T38" fmla="*/ 670 w 1295"/>
                <a:gd name="T39" fmla="*/ 303 h 1364"/>
                <a:gd name="T40" fmla="*/ 657 w 1295"/>
                <a:gd name="T41" fmla="*/ 263 h 1364"/>
                <a:gd name="T42" fmla="*/ 646 w 1295"/>
                <a:gd name="T43" fmla="*/ 221 h 1364"/>
                <a:gd name="T44" fmla="*/ 322 w 1295"/>
                <a:gd name="T45" fmla="*/ 0 h 1364"/>
                <a:gd name="T46" fmla="*/ 2 w 1295"/>
                <a:gd name="T47" fmla="*/ 222 h 1364"/>
                <a:gd name="T48" fmla="*/ 10 w 1295"/>
                <a:gd name="T49" fmla="*/ 282 h 1364"/>
                <a:gd name="T50" fmla="*/ 21 w 1295"/>
                <a:gd name="T51" fmla="*/ 343 h 1364"/>
                <a:gd name="T52" fmla="*/ 35 w 1295"/>
                <a:gd name="T53" fmla="*/ 401 h 1364"/>
                <a:gd name="T54" fmla="*/ 51 w 1295"/>
                <a:gd name="T55" fmla="*/ 458 h 1364"/>
                <a:gd name="T56" fmla="*/ 69 w 1295"/>
                <a:gd name="T57" fmla="*/ 516 h 1364"/>
                <a:gd name="T58" fmla="*/ 91 w 1295"/>
                <a:gd name="T59" fmla="*/ 571 h 1364"/>
                <a:gd name="T60" fmla="*/ 115 w 1295"/>
                <a:gd name="T61" fmla="*/ 624 h 1364"/>
                <a:gd name="T62" fmla="*/ 141 w 1295"/>
                <a:gd name="T63" fmla="*/ 678 h 1364"/>
                <a:gd name="T64" fmla="*/ 169 w 1295"/>
                <a:gd name="T65" fmla="*/ 729 h 1364"/>
                <a:gd name="T66" fmla="*/ 200 w 1295"/>
                <a:gd name="T67" fmla="*/ 779 h 1364"/>
                <a:gd name="T68" fmla="*/ 233 w 1295"/>
                <a:gd name="T69" fmla="*/ 828 h 1364"/>
                <a:gd name="T70" fmla="*/ 268 w 1295"/>
                <a:gd name="T71" fmla="*/ 874 h 1364"/>
                <a:gd name="T72" fmla="*/ 305 w 1295"/>
                <a:gd name="T73" fmla="*/ 919 h 1364"/>
                <a:gd name="T74" fmla="*/ 344 w 1295"/>
                <a:gd name="T75" fmla="*/ 962 h 1364"/>
                <a:gd name="T76" fmla="*/ 385 w 1295"/>
                <a:gd name="T77" fmla="*/ 1004 h 1364"/>
                <a:gd name="T78" fmla="*/ 428 w 1295"/>
                <a:gd name="T79" fmla="*/ 1043 h 1364"/>
                <a:gd name="T80" fmla="*/ 473 w 1295"/>
                <a:gd name="T81" fmla="*/ 1081 h 1364"/>
                <a:gd name="T82" fmla="*/ 519 w 1295"/>
                <a:gd name="T83" fmla="*/ 1116 h 1364"/>
                <a:gd name="T84" fmla="*/ 567 w 1295"/>
                <a:gd name="T85" fmla="*/ 1151 h 1364"/>
                <a:gd name="T86" fmla="*/ 616 w 1295"/>
                <a:gd name="T87" fmla="*/ 1182 h 1364"/>
                <a:gd name="T88" fmla="*/ 667 w 1295"/>
                <a:gd name="T89" fmla="*/ 1211 h 1364"/>
                <a:gd name="T90" fmla="*/ 720 w 1295"/>
                <a:gd name="T91" fmla="*/ 1237 h 1364"/>
                <a:gd name="T92" fmla="*/ 774 w 1295"/>
                <a:gd name="T93" fmla="*/ 1262 h 1364"/>
                <a:gd name="T94" fmla="*/ 828 w 1295"/>
                <a:gd name="T95" fmla="*/ 1283 h 1364"/>
                <a:gd name="T96" fmla="*/ 885 w 1295"/>
                <a:gd name="T97" fmla="*/ 1304 h 1364"/>
                <a:gd name="T98" fmla="*/ 942 w 1295"/>
                <a:gd name="T99" fmla="*/ 1321 h 1364"/>
                <a:gd name="T100" fmla="*/ 1001 w 1295"/>
                <a:gd name="T101" fmla="*/ 1335 h 1364"/>
                <a:gd name="T102" fmla="*/ 1061 w 1295"/>
                <a:gd name="T103" fmla="*/ 1346 h 1364"/>
                <a:gd name="T104" fmla="*/ 1121 w 1295"/>
                <a:gd name="T105" fmla="*/ 1355 h 1364"/>
                <a:gd name="T106" fmla="*/ 1182 w 1295"/>
                <a:gd name="T107" fmla="*/ 1361 h 1364"/>
                <a:gd name="T108" fmla="*/ 1245 w 1295"/>
                <a:gd name="T109" fmla="*/ 1364 h 1364"/>
                <a:gd name="T110" fmla="*/ 1281 w 1295"/>
                <a:gd name="T111" fmla="*/ 1364 h 1364"/>
                <a:gd name="T112" fmla="*/ 1290 w 1295"/>
                <a:gd name="T113" fmla="*/ 1362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5" h="1364">
                  <a:moveTo>
                    <a:pt x="1295" y="1362"/>
                  </a:moveTo>
                  <a:lnTo>
                    <a:pt x="1096" y="1023"/>
                  </a:lnTo>
                  <a:lnTo>
                    <a:pt x="1295" y="727"/>
                  </a:lnTo>
                  <a:lnTo>
                    <a:pt x="1276" y="728"/>
                  </a:lnTo>
                  <a:lnTo>
                    <a:pt x="1246" y="727"/>
                  </a:lnTo>
                  <a:lnTo>
                    <a:pt x="1232" y="726"/>
                  </a:lnTo>
                  <a:lnTo>
                    <a:pt x="1217" y="725"/>
                  </a:lnTo>
                  <a:lnTo>
                    <a:pt x="1187" y="722"/>
                  </a:lnTo>
                  <a:lnTo>
                    <a:pt x="1159" y="717"/>
                  </a:lnTo>
                  <a:lnTo>
                    <a:pt x="1131" y="711"/>
                  </a:lnTo>
                  <a:lnTo>
                    <a:pt x="1117" y="708"/>
                  </a:lnTo>
                  <a:lnTo>
                    <a:pt x="1103" y="704"/>
                  </a:lnTo>
                  <a:lnTo>
                    <a:pt x="1076" y="696"/>
                  </a:lnTo>
                  <a:lnTo>
                    <a:pt x="1050" y="687"/>
                  </a:lnTo>
                  <a:lnTo>
                    <a:pt x="1037" y="682"/>
                  </a:lnTo>
                  <a:lnTo>
                    <a:pt x="1023" y="677"/>
                  </a:lnTo>
                  <a:lnTo>
                    <a:pt x="998" y="665"/>
                  </a:lnTo>
                  <a:lnTo>
                    <a:pt x="973" y="653"/>
                  </a:lnTo>
                  <a:lnTo>
                    <a:pt x="961" y="646"/>
                  </a:lnTo>
                  <a:lnTo>
                    <a:pt x="949" y="638"/>
                  </a:lnTo>
                  <a:lnTo>
                    <a:pt x="925" y="623"/>
                  </a:lnTo>
                  <a:lnTo>
                    <a:pt x="902" y="608"/>
                  </a:lnTo>
                  <a:lnTo>
                    <a:pt x="891" y="600"/>
                  </a:lnTo>
                  <a:lnTo>
                    <a:pt x="880" y="591"/>
                  </a:lnTo>
                  <a:lnTo>
                    <a:pt x="858" y="574"/>
                  </a:lnTo>
                  <a:lnTo>
                    <a:pt x="837" y="556"/>
                  </a:lnTo>
                  <a:lnTo>
                    <a:pt x="818" y="537"/>
                  </a:lnTo>
                  <a:lnTo>
                    <a:pt x="799" y="517"/>
                  </a:lnTo>
                  <a:lnTo>
                    <a:pt x="790" y="506"/>
                  </a:lnTo>
                  <a:lnTo>
                    <a:pt x="781" y="496"/>
                  </a:lnTo>
                  <a:lnTo>
                    <a:pt x="764" y="473"/>
                  </a:lnTo>
                  <a:lnTo>
                    <a:pt x="747" y="451"/>
                  </a:lnTo>
                  <a:lnTo>
                    <a:pt x="732" y="428"/>
                  </a:lnTo>
                  <a:lnTo>
                    <a:pt x="725" y="417"/>
                  </a:lnTo>
                  <a:lnTo>
                    <a:pt x="718" y="405"/>
                  </a:lnTo>
                  <a:lnTo>
                    <a:pt x="703" y="380"/>
                  </a:lnTo>
                  <a:lnTo>
                    <a:pt x="691" y="355"/>
                  </a:lnTo>
                  <a:lnTo>
                    <a:pt x="680" y="330"/>
                  </a:lnTo>
                  <a:lnTo>
                    <a:pt x="675" y="316"/>
                  </a:lnTo>
                  <a:lnTo>
                    <a:pt x="670" y="303"/>
                  </a:lnTo>
                  <a:lnTo>
                    <a:pt x="661" y="276"/>
                  </a:lnTo>
                  <a:lnTo>
                    <a:pt x="657" y="263"/>
                  </a:lnTo>
                  <a:lnTo>
                    <a:pt x="653" y="249"/>
                  </a:lnTo>
                  <a:lnTo>
                    <a:pt x="646" y="221"/>
                  </a:lnTo>
                  <a:lnTo>
                    <a:pt x="641" y="193"/>
                  </a:lnTo>
                  <a:lnTo>
                    <a:pt x="322" y="0"/>
                  </a:lnTo>
                  <a:lnTo>
                    <a:pt x="0" y="191"/>
                  </a:lnTo>
                  <a:lnTo>
                    <a:pt x="2" y="222"/>
                  </a:lnTo>
                  <a:lnTo>
                    <a:pt x="6" y="252"/>
                  </a:lnTo>
                  <a:lnTo>
                    <a:pt x="10" y="282"/>
                  </a:lnTo>
                  <a:lnTo>
                    <a:pt x="15" y="312"/>
                  </a:lnTo>
                  <a:lnTo>
                    <a:pt x="21" y="343"/>
                  </a:lnTo>
                  <a:lnTo>
                    <a:pt x="27" y="372"/>
                  </a:lnTo>
                  <a:lnTo>
                    <a:pt x="35" y="401"/>
                  </a:lnTo>
                  <a:lnTo>
                    <a:pt x="42" y="430"/>
                  </a:lnTo>
                  <a:lnTo>
                    <a:pt x="51" y="458"/>
                  </a:lnTo>
                  <a:lnTo>
                    <a:pt x="60" y="488"/>
                  </a:lnTo>
                  <a:lnTo>
                    <a:pt x="69" y="516"/>
                  </a:lnTo>
                  <a:lnTo>
                    <a:pt x="81" y="543"/>
                  </a:lnTo>
                  <a:lnTo>
                    <a:pt x="91" y="571"/>
                  </a:lnTo>
                  <a:lnTo>
                    <a:pt x="103" y="598"/>
                  </a:lnTo>
                  <a:lnTo>
                    <a:pt x="115" y="624"/>
                  </a:lnTo>
                  <a:lnTo>
                    <a:pt x="128" y="652"/>
                  </a:lnTo>
                  <a:lnTo>
                    <a:pt x="141" y="678"/>
                  </a:lnTo>
                  <a:lnTo>
                    <a:pt x="155" y="704"/>
                  </a:lnTo>
                  <a:lnTo>
                    <a:pt x="169" y="729"/>
                  </a:lnTo>
                  <a:lnTo>
                    <a:pt x="184" y="754"/>
                  </a:lnTo>
                  <a:lnTo>
                    <a:pt x="200" y="779"/>
                  </a:lnTo>
                  <a:lnTo>
                    <a:pt x="216" y="803"/>
                  </a:lnTo>
                  <a:lnTo>
                    <a:pt x="233" y="828"/>
                  </a:lnTo>
                  <a:lnTo>
                    <a:pt x="251" y="851"/>
                  </a:lnTo>
                  <a:lnTo>
                    <a:pt x="268" y="874"/>
                  </a:lnTo>
                  <a:lnTo>
                    <a:pt x="287" y="897"/>
                  </a:lnTo>
                  <a:lnTo>
                    <a:pt x="305" y="919"/>
                  </a:lnTo>
                  <a:lnTo>
                    <a:pt x="324" y="941"/>
                  </a:lnTo>
                  <a:lnTo>
                    <a:pt x="344" y="962"/>
                  </a:lnTo>
                  <a:lnTo>
                    <a:pt x="364" y="984"/>
                  </a:lnTo>
                  <a:lnTo>
                    <a:pt x="385" y="1004"/>
                  </a:lnTo>
                  <a:lnTo>
                    <a:pt x="407" y="1024"/>
                  </a:lnTo>
                  <a:lnTo>
                    <a:pt x="428" y="1043"/>
                  </a:lnTo>
                  <a:lnTo>
                    <a:pt x="450" y="1062"/>
                  </a:lnTo>
                  <a:lnTo>
                    <a:pt x="473" y="1081"/>
                  </a:lnTo>
                  <a:lnTo>
                    <a:pt x="495" y="1099"/>
                  </a:lnTo>
                  <a:lnTo>
                    <a:pt x="519" y="1116"/>
                  </a:lnTo>
                  <a:lnTo>
                    <a:pt x="542" y="1134"/>
                  </a:lnTo>
                  <a:lnTo>
                    <a:pt x="567" y="1151"/>
                  </a:lnTo>
                  <a:lnTo>
                    <a:pt x="592" y="1166"/>
                  </a:lnTo>
                  <a:lnTo>
                    <a:pt x="616" y="1182"/>
                  </a:lnTo>
                  <a:lnTo>
                    <a:pt x="642" y="1196"/>
                  </a:lnTo>
                  <a:lnTo>
                    <a:pt x="667" y="1211"/>
                  </a:lnTo>
                  <a:lnTo>
                    <a:pt x="693" y="1224"/>
                  </a:lnTo>
                  <a:lnTo>
                    <a:pt x="720" y="1237"/>
                  </a:lnTo>
                  <a:lnTo>
                    <a:pt x="747" y="1250"/>
                  </a:lnTo>
                  <a:lnTo>
                    <a:pt x="774" y="1262"/>
                  </a:lnTo>
                  <a:lnTo>
                    <a:pt x="801" y="1273"/>
                  </a:lnTo>
                  <a:lnTo>
                    <a:pt x="828" y="1283"/>
                  </a:lnTo>
                  <a:lnTo>
                    <a:pt x="856" y="1294"/>
                  </a:lnTo>
                  <a:lnTo>
                    <a:pt x="885" y="1304"/>
                  </a:lnTo>
                  <a:lnTo>
                    <a:pt x="914" y="1312"/>
                  </a:lnTo>
                  <a:lnTo>
                    <a:pt x="942" y="1321"/>
                  </a:lnTo>
                  <a:lnTo>
                    <a:pt x="971" y="1328"/>
                  </a:lnTo>
                  <a:lnTo>
                    <a:pt x="1001" y="1335"/>
                  </a:lnTo>
                  <a:lnTo>
                    <a:pt x="1030" y="1341"/>
                  </a:lnTo>
                  <a:lnTo>
                    <a:pt x="1061" y="1346"/>
                  </a:lnTo>
                  <a:lnTo>
                    <a:pt x="1091" y="1351"/>
                  </a:lnTo>
                  <a:lnTo>
                    <a:pt x="1121" y="1355"/>
                  </a:lnTo>
                  <a:lnTo>
                    <a:pt x="1151" y="1358"/>
                  </a:lnTo>
                  <a:lnTo>
                    <a:pt x="1182" y="1361"/>
                  </a:lnTo>
                  <a:lnTo>
                    <a:pt x="1214" y="1363"/>
                  </a:lnTo>
                  <a:lnTo>
                    <a:pt x="1245" y="1364"/>
                  </a:lnTo>
                  <a:lnTo>
                    <a:pt x="1276" y="1364"/>
                  </a:lnTo>
                  <a:lnTo>
                    <a:pt x="1281" y="1364"/>
                  </a:lnTo>
                  <a:lnTo>
                    <a:pt x="1285" y="1363"/>
                  </a:lnTo>
                  <a:lnTo>
                    <a:pt x="1290" y="1362"/>
                  </a:lnTo>
                  <a:lnTo>
                    <a:pt x="1295" y="1362"/>
                  </a:lnTo>
                  <a:close/>
                </a:path>
              </a:pathLst>
            </a:custGeom>
            <a:solidFill>
              <a:schemeClr val="accent5">
                <a:lumMod val="60000"/>
                <a:lumOff val="4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86404" tIns="43202" rIns="86404" bIns="43202" anchor="ctr"/>
            <a:lstStyle/>
            <a:p>
              <a:pPr>
                <a:lnSpc>
                  <a:spcPct val="120000"/>
                </a:lnSpc>
                <a:defRPr/>
              </a:pPr>
              <a:endParaRPr lang="en-US" sz="800" dirty="0">
                <a:solidFill>
                  <a:srgbClr val="4D4D4D"/>
                </a:solidFill>
                <a:latin typeface="微软雅黑" panose="020B0503020204020204" pitchFamily="34" charset="-122"/>
              </a:endParaRPr>
            </a:p>
          </p:txBody>
        </p:sp>
        <p:sp>
          <p:nvSpPr>
            <p:cNvPr id="14" name="箭头2"/>
            <p:cNvSpPr>
              <a:spLocks noChangeAspect="1"/>
            </p:cNvSpPr>
            <p:nvPr/>
          </p:nvSpPr>
          <p:spPr bwMode="auto">
            <a:xfrm>
              <a:off x="4333558" y="2784660"/>
              <a:ext cx="1392123" cy="1239033"/>
            </a:xfrm>
            <a:custGeom>
              <a:avLst/>
              <a:gdLst>
                <a:gd name="T0" fmla="*/ 0 w 1385"/>
                <a:gd name="T1" fmla="*/ 903 h 1233"/>
                <a:gd name="T2" fmla="*/ 221 w 1385"/>
                <a:gd name="T3" fmla="*/ 588 h 1233"/>
                <a:gd name="T4" fmla="*/ 262 w 1385"/>
                <a:gd name="T5" fmla="*/ 579 h 1233"/>
                <a:gd name="T6" fmla="*/ 302 w 1385"/>
                <a:gd name="T7" fmla="*/ 567 h 1233"/>
                <a:gd name="T8" fmla="*/ 354 w 1385"/>
                <a:gd name="T9" fmla="*/ 548 h 1233"/>
                <a:gd name="T10" fmla="*/ 391 w 1385"/>
                <a:gd name="T11" fmla="*/ 531 h 1233"/>
                <a:gd name="T12" fmla="*/ 427 w 1385"/>
                <a:gd name="T13" fmla="*/ 511 h 1233"/>
                <a:gd name="T14" fmla="*/ 472 w 1385"/>
                <a:gd name="T15" fmla="*/ 482 h 1233"/>
                <a:gd name="T16" fmla="*/ 506 w 1385"/>
                <a:gd name="T17" fmla="*/ 458 h 1233"/>
                <a:gd name="T18" fmla="*/ 526 w 1385"/>
                <a:gd name="T19" fmla="*/ 441 h 1233"/>
                <a:gd name="T20" fmla="*/ 546 w 1385"/>
                <a:gd name="T21" fmla="*/ 423 h 1233"/>
                <a:gd name="T22" fmla="*/ 565 w 1385"/>
                <a:gd name="T23" fmla="*/ 405 h 1233"/>
                <a:gd name="T24" fmla="*/ 584 w 1385"/>
                <a:gd name="T25" fmla="*/ 385 h 1233"/>
                <a:gd name="T26" fmla="*/ 610 w 1385"/>
                <a:gd name="T27" fmla="*/ 353 h 1233"/>
                <a:gd name="T28" fmla="*/ 642 w 1385"/>
                <a:gd name="T29" fmla="*/ 310 h 1233"/>
                <a:gd name="T30" fmla="*/ 671 w 1385"/>
                <a:gd name="T31" fmla="*/ 264 h 1233"/>
                <a:gd name="T32" fmla="*/ 689 w 1385"/>
                <a:gd name="T33" fmla="*/ 228 h 1233"/>
                <a:gd name="T34" fmla="*/ 705 w 1385"/>
                <a:gd name="T35" fmla="*/ 189 h 1233"/>
                <a:gd name="T36" fmla="*/ 723 w 1385"/>
                <a:gd name="T37" fmla="*/ 138 h 1233"/>
                <a:gd name="T38" fmla="*/ 737 w 1385"/>
                <a:gd name="T39" fmla="*/ 84 h 1233"/>
                <a:gd name="T40" fmla="*/ 746 w 1385"/>
                <a:gd name="T41" fmla="*/ 28 h 1233"/>
                <a:gd name="T42" fmla="*/ 748 w 1385"/>
                <a:gd name="T43" fmla="*/ 0 h 1233"/>
                <a:gd name="T44" fmla="*/ 1385 w 1385"/>
                <a:gd name="T45" fmla="*/ 4 h 1233"/>
                <a:gd name="T46" fmla="*/ 1382 w 1385"/>
                <a:gd name="T47" fmla="*/ 66 h 1233"/>
                <a:gd name="T48" fmla="*/ 1375 w 1385"/>
                <a:gd name="T49" fmla="*/ 126 h 1233"/>
                <a:gd name="T50" fmla="*/ 1366 w 1385"/>
                <a:gd name="T51" fmla="*/ 185 h 1233"/>
                <a:gd name="T52" fmla="*/ 1354 w 1385"/>
                <a:gd name="T53" fmla="*/ 245 h 1233"/>
                <a:gd name="T54" fmla="*/ 1339 w 1385"/>
                <a:gd name="T55" fmla="*/ 302 h 1233"/>
                <a:gd name="T56" fmla="*/ 1322 w 1385"/>
                <a:gd name="T57" fmla="*/ 359 h 1233"/>
                <a:gd name="T58" fmla="*/ 1301 w 1385"/>
                <a:gd name="T59" fmla="*/ 414 h 1233"/>
                <a:gd name="T60" fmla="*/ 1279 w 1385"/>
                <a:gd name="T61" fmla="*/ 468 h 1233"/>
                <a:gd name="T62" fmla="*/ 1255 w 1385"/>
                <a:gd name="T63" fmla="*/ 522 h 1233"/>
                <a:gd name="T64" fmla="*/ 1228 w 1385"/>
                <a:gd name="T65" fmla="*/ 573 h 1233"/>
                <a:gd name="T66" fmla="*/ 1200 w 1385"/>
                <a:gd name="T67" fmla="*/ 623 h 1233"/>
                <a:gd name="T68" fmla="*/ 1169 w 1385"/>
                <a:gd name="T69" fmla="*/ 671 h 1233"/>
                <a:gd name="T70" fmla="*/ 1135 w 1385"/>
                <a:gd name="T71" fmla="*/ 719 h 1233"/>
                <a:gd name="T72" fmla="*/ 1099 w 1385"/>
                <a:gd name="T73" fmla="*/ 764 h 1233"/>
                <a:gd name="T74" fmla="*/ 1062 w 1385"/>
                <a:gd name="T75" fmla="*/ 808 h 1233"/>
                <a:gd name="T76" fmla="*/ 1023 w 1385"/>
                <a:gd name="T77" fmla="*/ 851 h 1233"/>
                <a:gd name="T78" fmla="*/ 982 w 1385"/>
                <a:gd name="T79" fmla="*/ 891 h 1233"/>
                <a:gd name="T80" fmla="*/ 939 w 1385"/>
                <a:gd name="T81" fmla="*/ 929 h 1233"/>
                <a:gd name="T82" fmla="*/ 895 w 1385"/>
                <a:gd name="T83" fmla="*/ 965 h 1233"/>
                <a:gd name="T84" fmla="*/ 849 w 1385"/>
                <a:gd name="T85" fmla="*/ 1000 h 1233"/>
                <a:gd name="T86" fmla="*/ 801 w 1385"/>
                <a:gd name="T87" fmla="*/ 1032 h 1233"/>
                <a:gd name="T88" fmla="*/ 752 w 1385"/>
                <a:gd name="T89" fmla="*/ 1063 h 1233"/>
                <a:gd name="T90" fmla="*/ 701 w 1385"/>
                <a:gd name="T91" fmla="*/ 1090 h 1233"/>
                <a:gd name="T92" fmla="*/ 649 w 1385"/>
                <a:gd name="T93" fmla="*/ 1116 h 1233"/>
                <a:gd name="T94" fmla="*/ 595 w 1385"/>
                <a:gd name="T95" fmla="*/ 1139 h 1233"/>
                <a:gd name="T96" fmla="*/ 541 w 1385"/>
                <a:gd name="T97" fmla="*/ 1161 h 1233"/>
                <a:gd name="T98" fmla="*/ 485 w 1385"/>
                <a:gd name="T99" fmla="*/ 1180 h 1233"/>
                <a:gd name="T100" fmla="*/ 428 w 1385"/>
                <a:gd name="T101" fmla="*/ 1196 h 1233"/>
                <a:gd name="T102" fmla="*/ 370 w 1385"/>
                <a:gd name="T103" fmla="*/ 1209 h 1233"/>
                <a:gd name="T104" fmla="*/ 311 w 1385"/>
                <a:gd name="T105" fmla="*/ 1220 h 1233"/>
                <a:gd name="T106" fmla="*/ 251 w 1385"/>
                <a:gd name="T107" fmla="*/ 1228 h 1233"/>
                <a:gd name="T108" fmla="*/ 191 w 1385"/>
                <a:gd name="T109" fmla="*/ 1233 h 1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5" h="1233">
                  <a:moveTo>
                    <a:pt x="191" y="1233"/>
                  </a:moveTo>
                  <a:lnTo>
                    <a:pt x="0" y="903"/>
                  </a:lnTo>
                  <a:lnTo>
                    <a:pt x="194" y="592"/>
                  </a:lnTo>
                  <a:lnTo>
                    <a:pt x="221" y="588"/>
                  </a:lnTo>
                  <a:lnTo>
                    <a:pt x="248" y="582"/>
                  </a:lnTo>
                  <a:lnTo>
                    <a:pt x="262" y="579"/>
                  </a:lnTo>
                  <a:lnTo>
                    <a:pt x="275" y="575"/>
                  </a:lnTo>
                  <a:lnTo>
                    <a:pt x="302" y="567"/>
                  </a:lnTo>
                  <a:lnTo>
                    <a:pt x="327" y="558"/>
                  </a:lnTo>
                  <a:lnTo>
                    <a:pt x="354" y="548"/>
                  </a:lnTo>
                  <a:lnTo>
                    <a:pt x="379" y="537"/>
                  </a:lnTo>
                  <a:lnTo>
                    <a:pt x="391" y="531"/>
                  </a:lnTo>
                  <a:lnTo>
                    <a:pt x="403" y="525"/>
                  </a:lnTo>
                  <a:lnTo>
                    <a:pt x="427" y="511"/>
                  </a:lnTo>
                  <a:lnTo>
                    <a:pt x="450" y="497"/>
                  </a:lnTo>
                  <a:lnTo>
                    <a:pt x="472" y="482"/>
                  </a:lnTo>
                  <a:lnTo>
                    <a:pt x="494" y="467"/>
                  </a:lnTo>
                  <a:lnTo>
                    <a:pt x="506" y="458"/>
                  </a:lnTo>
                  <a:lnTo>
                    <a:pt x="516" y="450"/>
                  </a:lnTo>
                  <a:lnTo>
                    <a:pt x="526" y="441"/>
                  </a:lnTo>
                  <a:lnTo>
                    <a:pt x="536" y="432"/>
                  </a:lnTo>
                  <a:lnTo>
                    <a:pt x="546" y="423"/>
                  </a:lnTo>
                  <a:lnTo>
                    <a:pt x="556" y="414"/>
                  </a:lnTo>
                  <a:lnTo>
                    <a:pt x="565" y="405"/>
                  </a:lnTo>
                  <a:lnTo>
                    <a:pt x="575" y="395"/>
                  </a:lnTo>
                  <a:lnTo>
                    <a:pt x="584" y="385"/>
                  </a:lnTo>
                  <a:lnTo>
                    <a:pt x="593" y="375"/>
                  </a:lnTo>
                  <a:lnTo>
                    <a:pt x="610" y="353"/>
                  </a:lnTo>
                  <a:lnTo>
                    <a:pt x="626" y="332"/>
                  </a:lnTo>
                  <a:lnTo>
                    <a:pt x="642" y="310"/>
                  </a:lnTo>
                  <a:lnTo>
                    <a:pt x="656" y="287"/>
                  </a:lnTo>
                  <a:lnTo>
                    <a:pt x="671" y="264"/>
                  </a:lnTo>
                  <a:lnTo>
                    <a:pt x="683" y="240"/>
                  </a:lnTo>
                  <a:lnTo>
                    <a:pt x="689" y="228"/>
                  </a:lnTo>
                  <a:lnTo>
                    <a:pt x="695" y="215"/>
                  </a:lnTo>
                  <a:lnTo>
                    <a:pt x="705" y="189"/>
                  </a:lnTo>
                  <a:lnTo>
                    <a:pt x="715" y="164"/>
                  </a:lnTo>
                  <a:lnTo>
                    <a:pt x="723" y="138"/>
                  </a:lnTo>
                  <a:lnTo>
                    <a:pt x="731" y="111"/>
                  </a:lnTo>
                  <a:lnTo>
                    <a:pt x="737" y="84"/>
                  </a:lnTo>
                  <a:lnTo>
                    <a:pt x="742" y="57"/>
                  </a:lnTo>
                  <a:lnTo>
                    <a:pt x="746" y="28"/>
                  </a:lnTo>
                  <a:lnTo>
                    <a:pt x="747" y="14"/>
                  </a:lnTo>
                  <a:lnTo>
                    <a:pt x="748" y="0"/>
                  </a:lnTo>
                  <a:lnTo>
                    <a:pt x="1032" y="202"/>
                  </a:lnTo>
                  <a:lnTo>
                    <a:pt x="1385" y="4"/>
                  </a:lnTo>
                  <a:lnTo>
                    <a:pt x="1384" y="36"/>
                  </a:lnTo>
                  <a:lnTo>
                    <a:pt x="1382" y="66"/>
                  </a:lnTo>
                  <a:lnTo>
                    <a:pt x="1379" y="96"/>
                  </a:lnTo>
                  <a:lnTo>
                    <a:pt x="1375" y="126"/>
                  </a:lnTo>
                  <a:lnTo>
                    <a:pt x="1371" y="156"/>
                  </a:lnTo>
                  <a:lnTo>
                    <a:pt x="1366" y="185"/>
                  </a:lnTo>
                  <a:lnTo>
                    <a:pt x="1360" y="216"/>
                  </a:lnTo>
                  <a:lnTo>
                    <a:pt x="1354" y="245"/>
                  </a:lnTo>
                  <a:lnTo>
                    <a:pt x="1347" y="273"/>
                  </a:lnTo>
                  <a:lnTo>
                    <a:pt x="1339" y="302"/>
                  </a:lnTo>
                  <a:lnTo>
                    <a:pt x="1331" y="330"/>
                  </a:lnTo>
                  <a:lnTo>
                    <a:pt x="1322" y="359"/>
                  </a:lnTo>
                  <a:lnTo>
                    <a:pt x="1313" y="387"/>
                  </a:lnTo>
                  <a:lnTo>
                    <a:pt x="1301" y="414"/>
                  </a:lnTo>
                  <a:lnTo>
                    <a:pt x="1291" y="441"/>
                  </a:lnTo>
                  <a:lnTo>
                    <a:pt x="1279" y="468"/>
                  </a:lnTo>
                  <a:lnTo>
                    <a:pt x="1268" y="494"/>
                  </a:lnTo>
                  <a:lnTo>
                    <a:pt x="1255" y="522"/>
                  </a:lnTo>
                  <a:lnTo>
                    <a:pt x="1242" y="547"/>
                  </a:lnTo>
                  <a:lnTo>
                    <a:pt x="1228" y="573"/>
                  </a:lnTo>
                  <a:lnTo>
                    <a:pt x="1214" y="598"/>
                  </a:lnTo>
                  <a:lnTo>
                    <a:pt x="1200" y="623"/>
                  </a:lnTo>
                  <a:lnTo>
                    <a:pt x="1184" y="647"/>
                  </a:lnTo>
                  <a:lnTo>
                    <a:pt x="1169" y="671"/>
                  </a:lnTo>
                  <a:lnTo>
                    <a:pt x="1152" y="696"/>
                  </a:lnTo>
                  <a:lnTo>
                    <a:pt x="1135" y="719"/>
                  </a:lnTo>
                  <a:lnTo>
                    <a:pt x="1117" y="742"/>
                  </a:lnTo>
                  <a:lnTo>
                    <a:pt x="1099" y="764"/>
                  </a:lnTo>
                  <a:lnTo>
                    <a:pt x="1081" y="786"/>
                  </a:lnTo>
                  <a:lnTo>
                    <a:pt x="1062" y="808"/>
                  </a:lnTo>
                  <a:lnTo>
                    <a:pt x="1043" y="829"/>
                  </a:lnTo>
                  <a:lnTo>
                    <a:pt x="1023" y="851"/>
                  </a:lnTo>
                  <a:lnTo>
                    <a:pt x="1003" y="871"/>
                  </a:lnTo>
                  <a:lnTo>
                    <a:pt x="982" y="891"/>
                  </a:lnTo>
                  <a:lnTo>
                    <a:pt x="961" y="910"/>
                  </a:lnTo>
                  <a:lnTo>
                    <a:pt x="939" y="929"/>
                  </a:lnTo>
                  <a:lnTo>
                    <a:pt x="917" y="947"/>
                  </a:lnTo>
                  <a:lnTo>
                    <a:pt x="895" y="965"/>
                  </a:lnTo>
                  <a:lnTo>
                    <a:pt x="872" y="982"/>
                  </a:lnTo>
                  <a:lnTo>
                    <a:pt x="849" y="1000"/>
                  </a:lnTo>
                  <a:lnTo>
                    <a:pt x="826" y="1017"/>
                  </a:lnTo>
                  <a:lnTo>
                    <a:pt x="801" y="1032"/>
                  </a:lnTo>
                  <a:lnTo>
                    <a:pt x="776" y="1048"/>
                  </a:lnTo>
                  <a:lnTo>
                    <a:pt x="752" y="1063"/>
                  </a:lnTo>
                  <a:lnTo>
                    <a:pt x="727" y="1077"/>
                  </a:lnTo>
                  <a:lnTo>
                    <a:pt x="701" y="1090"/>
                  </a:lnTo>
                  <a:lnTo>
                    <a:pt x="676" y="1104"/>
                  </a:lnTo>
                  <a:lnTo>
                    <a:pt x="649" y="1116"/>
                  </a:lnTo>
                  <a:lnTo>
                    <a:pt x="622" y="1128"/>
                  </a:lnTo>
                  <a:lnTo>
                    <a:pt x="595" y="1139"/>
                  </a:lnTo>
                  <a:lnTo>
                    <a:pt x="568" y="1150"/>
                  </a:lnTo>
                  <a:lnTo>
                    <a:pt x="541" y="1161"/>
                  </a:lnTo>
                  <a:lnTo>
                    <a:pt x="514" y="1171"/>
                  </a:lnTo>
                  <a:lnTo>
                    <a:pt x="485" y="1180"/>
                  </a:lnTo>
                  <a:lnTo>
                    <a:pt x="456" y="1188"/>
                  </a:lnTo>
                  <a:lnTo>
                    <a:pt x="428" y="1196"/>
                  </a:lnTo>
                  <a:lnTo>
                    <a:pt x="399" y="1203"/>
                  </a:lnTo>
                  <a:lnTo>
                    <a:pt x="370" y="1209"/>
                  </a:lnTo>
                  <a:lnTo>
                    <a:pt x="340" y="1215"/>
                  </a:lnTo>
                  <a:lnTo>
                    <a:pt x="311" y="1220"/>
                  </a:lnTo>
                  <a:lnTo>
                    <a:pt x="281" y="1224"/>
                  </a:lnTo>
                  <a:lnTo>
                    <a:pt x="251" y="1228"/>
                  </a:lnTo>
                  <a:lnTo>
                    <a:pt x="221" y="1231"/>
                  </a:lnTo>
                  <a:lnTo>
                    <a:pt x="191" y="1233"/>
                  </a:lnTo>
                  <a:close/>
                </a:path>
              </a:pathLst>
            </a:cu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31754" rIns="0" bIns="31754" anchor="ctr"/>
            <a:lstStyle/>
            <a:p>
              <a:pPr marL="129540" indent="-129540">
                <a:lnSpc>
                  <a:spcPct val="120000"/>
                </a:lnSpc>
                <a:spcBef>
                  <a:spcPts val="425"/>
                </a:spcBef>
                <a:spcAft>
                  <a:spcPts val="425"/>
                </a:spcAft>
                <a:buFont typeface="Arial" panose="020B0604020202020204" pitchFamily="34" charset="0"/>
                <a:buChar char="•"/>
                <a:defRPr/>
              </a:pPr>
              <a:endParaRPr lang="en-US" sz="1000" dirty="0">
                <a:solidFill>
                  <a:prstClr val="white"/>
                </a:solidFill>
                <a:latin typeface="微软雅黑" panose="020B0503020204020204" pitchFamily="34" charset="-122"/>
              </a:endParaRPr>
            </a:p>
          </p:txBody>
        </p:sp>
      </p:grpSp>
      <p:sp>
        <p:nvSpPr>
          <p:cNvPr id="15" name="中心文本"/>
          <p:cNvSpPr txBox="1">
            <a:spLocks noChangeArrowheads="1"/>
          </p:cNvSpPr>
          <p:nvPr/>
        </p:nvSpPr>
        <p:spPr bwMode="auto">
          <a:xfrm>
            <a:off x="3871009" y="2411810"/>
            <a:ext cx="1224109" cy="325755"/>
          </a:xfrm>
          <a:prstGeom prst="rect">
            <a:avLst/>
          </a:prstGeom>
          <a:noFill/>
          <a:ln w="9525">
            <a:noFill/>
            <a:miter lim="800000"/>
          </a:ln>
        </p:spPr>
        <p:txBody>
          <a:bodyPr lIns="64803" tIns="32401" rIns="64803" bIns="32401">
            <a:spAutoFit/>
          </a:bodyPr>
          <a:lstStyle/>
          <a:p>
            <a:pPr algn="ctr" eaLnBrk="1" hangingPunct="1"/>
            <a:r>
              <a:rPr lang="zh-CN" altLang="en-US" sz="1600" b="1" kern="0" dirty="0">
                <a:latin typeface="微软雅黑" panose="020B0503020204020204" pitchFamily="34" charset="-122"/>
                <a:ea typeface="微软雅黑" panose="020B0503020204020204" pitchFamily="34" charset="-122"/>
                <a:sym typeface="+mn-ea"/>
              </a:rPr>
              <a:t>服务及承诺</a:t>
            </a:r>
            <a:endParaRPr lang="zh-CN" altLang="en-US" sz="1600" b="1" kern="0" dirty="0">
              <a:solidFill>
                <a:srgbClr val="7D7D7D"/>
              </a:solidFill>
              <a:latin typeface="微软雅黑" panose="020B0503020204020204" pitchFamily="34" charset="-122"/>
              <a:ea typeface="微软雅黑" panose="020B0503020204020204" pitchFamily="34" charset="-122"/>
              <a:sym typeface="+mn-ea"/>
            </a:endParaRPr>
          </a:p>
        </p:txBody>
      </p:sp>
      <p:sp>
        <p:nvSpPr>
          <p:cNvPr id="16" name="TextBox 10"/>
          <p:cNvSpPr txBox="1"/>
          <p:nvPr/>
        </p:nvSpPr>
        <p:spPr>
          <a:xfrm>
            <a:off x="507365" y="1419860"/>
            <a:ext cx="3491865" cy="807085"/>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sym typeface="+mn-ea"/>
              </a:rPr>
              <a:t>1、对于签约VIP客户，由指定具有丰富经验与专业技能的服务人员，提供高素质、高效率的预订服务，客服全程一对一服务，保证服务快捷、高效以及工作的连续性</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a:p>
            <a:pPr algn="ctr">
              <a:lnSpc>
                <a:spcPct val="130000"/>
              </a:lnSpc>
              <a:defRPr/>
            </a:pP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7" name="TextBox 10"/>
          <p:cNvSpPr txBox="1"/>
          <p:nvPr/>
        </p:nvSpPr>
        <p:spPr>
          <a:xfrm>
            <a:off x="5400040" y="1419860"/>
            <a:ext cx="3218180" cy="807085"/>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rPr>
              <a:t>2、对于由于航空公司及天气原因等造成的航班延误等，在第一时间通知客户</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8" name="TextBox 10"/>
          <p:cNvSpPr txBox="1"/>
          <p:nvPr/>
        </p:nvSpPr>
        <p:spPr>
          <a:xfrm>
            <a:off x="975664" y="3441676"/>
            <a:ext cx="2556225" cy="807022"/>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rPr>
              <a:t>5、免费配送机票，无须支付交易费，节省办公成本；</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9" name="TextBox 18"/>
          <p:cNvSpPr txBox="1"/>
          <p:nvPr/>
        </p:nvSpPr>
        <p:spPr>
          <a:xfrm>
            <a:off x="5310144" y="3441676"/>
            <a:ext cx="2556225" cy="807022"/>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rPr>
              <a:t>6、协助客户办理机票改期手续，如产生退票或改期费用，则按各大航空公司相关规定执行计收</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0" name="TextBox 10"/>
          <p:cNvSpPr txBox="1"/>
          <p:nvPr/>
        </p:nvSpPr>
        <p:spPr>
          <a:xfrm>
            <a:off x="507365" y="2327275"/>
            <a:ext cx="3491865" cy="807085"/>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sym typeface="+mn-ea"/>
              </a:rPr>
              <a:t>3、公司可提供全球上千家酒店预定服务,以最低价格预付</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1" name="TextBox 10"/>
          <p:cNvSpPr txBox="1"/>
          <p:nvPr/>
        </p:nvSpPr>
        <p:spPr>
          <a:xfrm>
            <a:off x="5309870" y="2327275"/>
            <a:ext cx="3491865" cy="807085"/>
          </a:xfrm>
          <a:prstGeom prst="rect">
            <a:avLst/>
          </a:prstGeom>
          <a:noFill/>
        </p:spPr>
        <p:txBody>
          <a:bodyPr lIns="86404" tIns="43202" rIns="86404" bIns="43202" anchor="ctr"/>
          <a:lstStyle/>
          <a:p>
            <a:pPr algn="ctr">
              <a:lnSpc>
                <a:spcPct val="130000"/>
              </a:lnSpc>
              <a:defRPr/>
            </a:pPr>
            <a:r>
              <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sym typeface="+mn-ea"/>
              </a:rPr>
              <a:t>4、全天候24×7小时高级服务，准确、快捷的机票、酒店服务，妥善处理紧急情况</a:t>
            </a:r>
            <a:endParaRPr lang="zh-CN" altLang="en-US" sz="100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ox(out)">
                                      <p:cBhvr>
                                        <p:cTn id="7" dur="500"/>
                                        <p:tgtEl>
                                          <p:spTgt spid="8"/>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ox(out)">
                                      <p:cBhvr>
                                        <p:cTn id="10" dur="500"/>
                                        <p:tgtEl>
                                          <p:spTgt spid="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21" presetClass="entr" presetSubtype="1"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heel(1)">
                                      <p:cBhvr>
                                        <p:cTn id="18" dur="500"/>
                                        <p:tgtEl>
                                          <p:spTgt spid="10"/>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left)">
                                      <p:cBhvr>
                                        <p:cTn id="28" dur="500"/>
                                        <p:tgtEl>
                                          <p:spTgt spid="17"/>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500"/>
                                        <p:tgtEl>
                                          <p:spTgt spid="19"/>
                                        </p:tgtEl>
                                      </p:cBhvr>
                                    </p:animEffect>
                                  </p:childTnLst>
                                </p:cTn>
                              </p:par>
                            </p:childTnLst>
                          </p:cTn>
                        </p:par>
                        <p:par>
                          <p:cTn id="33" fill="hold">
                            <p:stCondLst>
                              <p:cond delay="3000"/>
                            </p:stCondLst>
                            <p:childTnLst>
                              <p:par>
                                <p:cTn id="34" presetID="22" presetClass="entr" presetSubtype="2" fill="hold" grpId="0" nodeType="after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right)">
                                      <p:cBhvr>
                                        <p:cTn id="36" dur="500"/>
                                        <p:tgtEl>
                                          <p:spTgt spid="18"/>
                                        </p:tgtEl>
                                      </p:cBhvr>
                                    </p:animEffect>
                                  </p:childTnLst>
                                </p:cTn>
                              </p:par>
                            </p:childTnLst>
                          </p:cTn>
                        </p:par>
                        <p:par>
                          <p:cTn id="37" fill="hold">
                            <p:stCondLst>
                              <p:cond delay="3500"/>
                            </p:stCondLst>
                            <p:childTnLst>
                              <p:par>
                                <p:cTn id="38" presetID="22" presetClass="entr" presetSubtype="2" fill="hold" grpId="0" nodeType="after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right)">
                                      <p:cBhvr>
                                        <p:cTn id="40" dur="500"/>
                                        <p:tgtEl>
                                          <p:spTgt spid="16"/>
                                        </p:tgtEl>
                                      </p:cBhvr>
                                    </p:animEffect>
                                  </p:childTnLst>
                                </p:cTn>
                              </p:par>
                            </p:childTnLst>
                          </p:cTn>
                        </p:par>
                        <p:par>
                          <p:cTn id="41" fill="hold">
                            <p:stCondLst>
                              <p:cond delay="4000"/>
                            </p:stCondLst>
                            <p:childTnLst>
                              <p:par>
                                <p:cTn id="42" presetID="22" presetClass="entr" presetSubtype="2" fill="hold" grpId="0" nodeType="after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wipe(right)">
                                      <p:cBhvr>
                                        <p:cTn id="44" dur="500"/>
                                        <p:tgtEl>
                                          <p:spTgt spid="20"/>
                                        </p:tgtEl>
                                      </p:cBhvr>
                                    </p:animEffect>
                                  </p:childTnLst>
                                </p:cTn>
                              </p:par>
                            </p:childTnLst>
                          </p:cTn>
                        </p:par>
                        <p:par>
                          <p:cTn id="45" fill="hold">
                            <p:stCondLst>
                              <p:cond delay="4500"/>
                            </p:stCondLst>
                            <p:childTnLst>
                              <p:par>
                                <p:cTn id="46" presetID="22" presetClass="entr" presetSubtype="2" fill="hold" grpId="0" nodeType="after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wipe(right)">
                                      <p:cBhvr>
                                        <p:cTn id="4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P spid="15" grpId="0"/>
      <p:bldP spid="16" grpId="0"/>
      <p:bldP spid="17" grpId="0"/>
      <p:bldP spid="18" grpId="0"/>
      <p:bldP spid="19" grpId="0"/>
      <p:bldP spid="20" grpId="0"/>
      <p:bldP spid="21"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5440d17bf2a46</Template>
  <TotalTime>0</TotalTime>
  <Words>1825</Words>
  <Application>WPS 演示</Application>
  <PresentationFormat>全屏显示(16:9)</PresentationFormat>
  <Paragraphs>180</Paragraphs>
  <Slides>18</Slides>
  <Notes>18</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Arial</vt:lpstr>
      <vt:lpstr>宋体</vt:lpstr>
      <vt:lpstr>Wingdings</vt:lpstr>
      <vt:lpstr>微软雅黑</vt:lpstr>
      <vt:lpstr>楷体</vt:lpstr>
      <vt:lpstr>Symbol</vt:lpstr>
      <vt:lpstr>Impact</vt:lpstr>
      <vt:lpstr>Calibri</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Administrator</dc:creator>
  <cp:lastModifiedBy>63</cp:lastModifiedBy>
  <cp:revision>87</cp:revision>
  <dcterms:created xsi:type="dcterms:W3CDTF">2014-10-21T06:22:00Z</dcterms:created>
  <dcterms:modified xsi:type="dcterms:W3CDTF">2018-03-20T07:11:58Z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2052-10.1.0.7224</vt:lpwstr>
  </property>
</Properties>
</file>

<file path=docProps/thumbnail.jpeg>
</file>